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wdp" ContentType="image/vnd.ms-photo"/>
  <Default Extension="xls" ContentType="application/vnd.ms-exce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7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8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9.xml" ContentType="application/vnd.openxmlformats-officedocument.theme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theme/theme10.xml" ContentType="application/vnd.openxmlformats-officedocument.theme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theme/theme11.xml" ContentType="application/vnd.openxmlformats-officedocument.theme+xml"/>
  <Override PartName="/ppt/embeddings/oleObject1.bin" ContentType="application/vnd.openxmlformats-officedocument.oleObject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72" r:id="rId3"/>
    <p:sldMasterId id="2147483732" r:id="rId4"/>
    <p:sldMasterId id="2147483796" r:id="rId5"/>
    <p:sldMasterId id="2147483808" r:id="rId6"/>
    <p:sldMasterId id="2147483822" r:id="rId7"/>
    <p:sldMasterId id="2147483836" r:id="rId8"/>
    <p:sldMasterId id="2147483848" r:id="rId9"/>
    <p:sldMasterId id="2147483872" r:id="rId10"/>
    <p:sldMasterId id="2147483884" r:id="rId11"/>
    <p:sldMasterId id="2147483898" r:id="rId12"/>
  </p:sldMasterIdLst>
  <p:notesMasterIdLst>
    <p:notesMasterId r:id="rId65"/>
  </p:notesMasterIdLst>
  <p:handoutMasterIdLst>
    <p:handoutMasterId r:id="rId66"/>
  </p:handoutMasterIdLst>
  <p:sldIdLst>
    <p:sldId id="257" r:id="rId13"/>
    <p:sldId id="259" r:id="rId14"/>
    <p:sldId id="271" r:id="rId15"/>
    <p:sldId id="272" r:id="rId16"/>
    <p:sldId id="284" r:id="rId17"/>
    <p:sldId id="285" r:id="rId18"/>
    <p:sldId id="273" r:id="rId19"/>
    <p:sldId id="280" r:id="rId20"/>
    <p:sldId id="281" r:id="rId21"/>
    <p:sldId id="282" r:id="rId22"/>
    <p:sldId id="283" r:id="rId23"/>
    <p:sldId id="286" r:id="rId24"/>
    <p:sldId id="287" r:id="rId25"/>
    <p:sldId id="260" r:id="rId26"/>
    <p:sldId id="289" r:id="rId27"/>
    <p:sldId id="298" r:id="rId28"/>
    <p:sldId id="291" r:id="rId29"/>
    <p:sldId id="292" r:id="rId30"/>
    <p:sldId id="293" r:id="rId31"/>
    <p:sldId id="294" r:id="rId32"/>
    <p:sldId id="295" r:id="rId33"/>
    <p:sldId id="296" r:id="rId34"/>
    <p:sldId id="266" r:id="rId35"/>
    <p:sldId id="279" r:id="rId36"/>
    <p:sldId id="277" r:id="rId37"/>
    <p:sldId id="275" r:id="rId38"/>
    <p:sldId id="278" r:id="rId39"/>
    <p:sldId id="323" r:id="rId40"/>
    <p:sldId id="299" r:id="rId41"/>
    <p:sldId id="300" r:id="rId42"/>
    <p:sldId id="301" r:id="rId43"/>
    <p:sldId id="332" r:id="rId44"/>
    <p:sldId id="303" r:id="rId45"/>
    <p:sldId id="304" r:id="rId46"/>
    <p:sldId id="305" r:id="rId47"/>
    <p:sldId id="306" r:id="rId48"/>
    <p:sldId id="307" r:id="rId49"/>
    <p:sldId id="318" r:id="rId50"/>
    <p:sldId id="310" r:id="rId51"/>
    <p:sldId id="311" r:id="rId52"/>
    <p:sldId id="331" r:id="rId53"/>
    <p:sldId id="312" r:id="rId54"/>
    <p:sldId id="313" r:id="rId55"/>
    <p:sldId id="334" r:id="rId56"/>
    <p:sldId id="316" r:id="rId57"/>
    <p:sldId id="276" r:id="rId58"/>
    <p:sldId id="327" r:id="rId59"/>
    <p:sldId id="328" r:id="rId60"/>
    <p:sldId id="338" r:id="rId61"/>
    <p:sldId id="325" r:id="rId62"/>
    <p:sldId id="326" r:id="rId63"/>
    <p:sldId id="337" r:id="rId6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1725" autoAdjust="0"/>
    <p:restoredTop sz="86654" autoAdjust="0"/>
  </p:normalViewPr>
  <p:slideViewPr>
    <p:cSldViewPr snapToGrid="0" snapToObjects="1">
      <p:cViewPr>
        <p:scale>
          <a:sx n="150" d="100"/>
          <a:sy n="150" d="100"/>
        </p:scale>
        <p:origin x="-3600" y="-5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6" d="100"/>
        <a:sy n="106" d="100"/>
      </p:scale>
      <p:origin x="0" y="0"/>
    </p:cViewPr>
  </p:sorterViewPr>
  <p:notesViewPr>
    <p:cSldViewPr snapToGrid="0" snapToObjects="1">
      <p:cViewPr varScale="1">
        <p:scale>
          <a:sx n="149" d="100"/>
          <a:sy n="149" d="100"/>
        </p:scale>
        <p:origin x="-6960" y="-12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4" Type="http://schemas.openxmlformats.org/officeDocument/2006/relationships/slide" Target="slides/slide2.xml"/><Relationship Id="rId15" Type="http://schemas.openxmlformats.org/officeDocument/2006/relationships/slide" Target="slides/slide3.xml"/><Relationship Id="rId16" Type="http://schemas.openxmlformats.org/officeDocument/2006/relationships/slide" Target="slides/slide4.xml"/><Relationship Id="rId17" Type="http://schemas.openxmlformats.org/officeDocument/2006/relationships/slide" Target="slides/slide5.xml"/><Relationship Id="rId18" Type="http://schemas.openxmlformats.org/officeDocument/2006/relationships/slide" Target="slides/slide6.xml"/><Relationship Id="rId19" Type="http://schemas.openxmlformats.org/officeDocument/2006/relationships/slide" Target="slides/slide7.xml"/><Relationship Id="rId63" Type="http://schemas.openxmlformats.org/officeDocument/2006/relationships/slide" Target="slides/slide51.xml"/><Relationship Id="rId64" Type="http://schemas.openxmlformats.org/officeDocument/2006/relationships/slide" Target="slides/slide52.xml"/><Relationship Id="rId65" Type="http://schemas.openxmlformats.org/officeDocument/2006/relationships/notesMaster" Target="notesMasters/notesMaster1.xml"/><Relationship Id="rId66" Type="http://schemas.openxmlformats.org/officeDocument/2006/relationships/handoutMaster" Target="handoutMasters/handoutMaster1.xml"/><Relationship Id="rId67" Type="http://schemas.openxmlformats.org/officeDocument/2006/relationships/printerSettings" Target="printerSettings/printerSettings1.bin"/><Relationship Id="rId68" Type="http://schemas.openxmlformats.org/officeDocument/2006/relationships/presProps" Target="presProps.xml"/><Relationship Id="rId69" Type="http://schemas.openxmlformats.org/officeDocument/2006/relationships/viewProps" Target="viewProps.xml"/><Relationship Id="rId50" Type="http://schemas.openxmlformats.org/officeDocument/2006/relationships/slide" Target="slides/slide38.xml"/><Relationship Id="rId51" Type="http://schemas.openxmlformats.org/officeDocument/2006/relationships/slide" Target="slides/slide39.xml"/><Relationship Id="rId52" Type="http://schemas.openxmlformats.org/officeDocument/2006/relationships/slide" Target="slides/slide40.xml"/><Relationship Id="rId53" Type="http://schemas.openxmlformats.org/officeDocument/2006/relationships/slide" Target="slides/slide41.xml"/><Relationship Id="rId54" Type="http://schemas.openxmlformats.org/officeDocument/2006/relationships/slide" Target="slides/slide42.xml"/><Relationship Id="rId55" Type="http://schemas.openxmlformats.org/officeDocument/2006/relationships/slide" Target="slides/slide43.xml"/><Relationship Id="rId56" Type="http://schemas.openxmlformats.org/officeDocument/2006/relationships/slide" Target="slides/slide44.xml"/><Relationship Id="rId57" Type="http://schemas.openxmlformats.org/officeDocument/2006/relationships/slide" Target="slides/slide45.xml"/><Relationship Id="rId58" Type="http://schemas.openxmlformats.org/officeDocument/2006/relationships/slide" Target="slides/slide46.xml"/><Relationship Id="rId59" Type="http://schemas.openxmlformats.org/officeDocument/2006/relationships/slide" Target="slides/slide47.xml"/><Relationship Id="rId40" Type="http://schemas.openxmlformats.org/officeDocument/2006/relationships/slide" Target="slides/slide28.xml"/><Relationship Id="rId41" Type="http://schemas.openxmlformats.org/officeDocument/2006/relationships/slide" Target="slides/slide29.xml"/><Relationship Id="rId42" Type="http://schemas.openxmlformats.org/officeDocument/2006/relationships/slide" Target="slides/slide30.xml"/><Relationship Id="rId43" Type="http://schemas.openxmlformats.org/officeDocument/2006/relationships/slide" Target="slides/slide31.xml"/><Relationship Id="rId44" Type="http://schemas.openxmlformats.org/officeDocument/2006/relationships/slide" Target="slides/slide32.xml"/><Relationship Id="rId45" Type="http://schemas.openxmlformats.org/officeDocument/2006/relationships/slide" Target="slides/slide33.xml"/><Relationship Id="rId46" Type="http://schemas.openxmlformats.org/officeDocument/2006/relationships/slide" Target="slides/slide34.xml"/><Relationship Id="rId47" Type="http://schemas.openxmlformats.org/officeDocument/2006/relationships/slide" Target="slides/slide35.xml"/><Relationship Id="rId48" Type="http://schemas.openxmlformats.org/officeDocument/2006/relationships/slide" Target="slides/slide36.xml"/><Relationship Id="rId49" Type="http://schemas.openxmlformats.org/officeDocument/2006/relationships/slide" Target="slides/slide3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9" Type="http://schemas.openxmlformats.org/officeDocument/2006/relationships/slideMaster" Target="slideMasters/slideMaster9.xml"/><Relationship Id="rId30" Type="http://schemas.openxmlformats.org/officeDocument/2006/relationships/slide" Target="slides/slide18.xml"/><Relationship Id="rId31" Type="http://schemas.openxmlformats.org/officeDocument/2006/relationships/slide" Target="slides/slide19.xml"/><Relationship Id="rId32" Type="http://schemas.openxmlformats.org/officeDocument/2006/relationships/slide" Target="slides/slide20.xml"/><Relationship Id="rId33" Type="http://schemas.openxmlformats.org/officeDocument/2006/relationships/slide" Target="slides/slide21.xml"/><Relationship Id="rId34" Type="http://schemas.openxmlformats.org/officeDocument/2006/relationships/slide" Target="slides/slide22.xml"/><Relationship Id="rId35" Type="http://schemas.openxmlformats.org/officeDocument/2006/relationships/slide" Target="slides/slide23.xml"/><Relationship Id="rId36" Type="http://schemas.openxmlformats.org/officeDocument/2006/relationships/slide" Target="slides/slide24.xml"/><Relationship Id="rId37" Type="http://schemas.openxmlformats.org/officeDocument/2006/relationships/slide" Target="slides/slide25.xml"/><Relationship Id="rId38" Type="http://schemas.openxmlformats.org/officeDocument/2006/relationships/slide" Target="slides/slide26.xml"/><Relationship Id="rId39" Type="http://schemas.openxmlformats.org/officeDocument/2006/relationships/slide" Target="slides/slide27.xml"/><Relationship Id="rId70" Type="http://schemas.openxmlformats.org/officeDocument/2006/relationships/theme" Target="theme/theme1.xml"/><Relationship Id="rId71" Type="http://schemas.openxmlformats.org/officeDocument/2006/relationships/tableStyles" Target="tableStyles.xml"/><Relationship Id="rId20" Type="http://schemas.openxmlformats.org/officeDocument/2006/relationships/slide" Target="slides/slide8.xml"/><Relationship Id="rId21" Type="http://schemas.openxmlformats.org/officeDocument/2006/relationships/slide" Target="slides/slide9.xml"/><Relationship Id="rId22" Type="http://schemas.openxmlformats.org/officeDocument/2006/relationships/slide" Target="slides/slide10.xml"/><Relationship Id="rId23" Type="http://schemas.openxmlformats.org/officeDocument/2006/relationships/slide" Target="slides/slide11.xml"/><Relationship Id="rId24" Type="http://schemas.openxmlformats.org/officeDocument/2006/relationships/slide" Target="slides/slide12.xml"/><Relationship Id="rId25" Type="http://schemas.openxmlformats.org/officeDocument/2006/relationships/slide" Target="slides/slide13.xml"/><Relationship Id="rId26" Type="http://schemas.openxmlformats.org/officeDocument/2006/relationships/slide" Target="slides/slide14.xml"/><Relationship Id="rId27" Type="http://schemas.openxmlformats.org/officeDocument/2006/relationships/slide" Target="slides/slide15.xml"/><Relationship Id="rId28" Type="http://schemas.openxmlformats.org/officeDocument/2006/relationships/slide" Target="slides/slide16.xml"/><Relationship Id="rId29" Type="http://schemas.openxmlformats.org/officeDocument/2006/relationships/slide" Target="slides/slide17.xml"/><Relationship Id="rId60" Type="http://schemas.openxmlformats.org/officeDocument/2006/relationships/slide" Target="slides/slide48.xml"/><Relationship Id="rId61" Type="http://schemas.openxmlformats.org/officeDocument/2006/relationships/slide" Target="slides/slide49.xml"/><Relationship Id="rId62" Type="http://schemas.openxmlformats.org/officeDocument/2006/relationships/slide" Target="slides/slide50.xml"/><Relationship Id="rId10" Type="http://schemas.openxmlformats.org/officeDocument/2006/relationships/slideMaster" Target="slideMasters/slideMaster10.xml"/><Relationship Id="rId11" Type="http://schemas.openxmlformats.org/officeDocument/2006/relationships/slideMaster" Target="slideMasters/slideMaster11.xml"/><Relationship Id="rId12" Type="http://schemas.openxmlformats.org/officeDocument/2006/relationships/slideMaster" Target="slideMasters/slideMaster1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1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2EAA3D-ADD0-C34D-9E87-A56C4B9DA4C3}" type="datetimeFigureOut">
              <a:rPr lang="en-US" smtClean="0"/>
              <a:t>20-10-15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279CFD-3489-3944-9EB7-6F8DF2365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84460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E5C179-C9FB-074E-ACEE-612B51CBE0D4}" type="datetimeFigureOut">
              <a:rPr lang="en-US" smtClean="0"/>
              <a:t>20-10-15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AB2E23-DFD0-C648-A4A0-F8A9857D66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00285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1" dirty="0" err="1" smtClean="0"/>
              <a:t>Beste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jaargenoten</a:t>
            </a:r>
            <a:r>
              <a:rPr lang="en-US" sz="1800" b="1" dirty="0" smtClean="0"/>
              <a:t>, </a:t>
            </a:r>
            <a:r>
              <a:rPr lang="en-US" sz="1800" b="1" dirty="0" err="1" smtClean="0"/>
              <a:t>wat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een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eer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om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deze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presentatie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te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mogen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verzorgen</a:t>
            </a:r>
            <a:endParaRPr lang="en-US" sz="18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AB2E23-DFD0-C648-A4A0-F8A9857D666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9397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346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13347" name="Tijdelijke aanduiding voor notiti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nl-NL" dirty="0" smtClean="0">
                <a:latin typeface="Tahoma" charset="0"/>
              </a:rPr>
              <a:t>Een primaire gebeurtenis in Alzheimer is de vorming van het</a:t>
            </a:r>
            <a:r>
              <a:rPr lang="nl-NL" baseline="0" dirty="0" smtClean="0">
                <a:latin typeface="Tahoma" charset="0"/>
              </a:rPr>
              <a:t> </a:t>
            </a:r>
            <a:r>
              <a:rPr lang="nl-NL" baseline="0" dirty="0" err="1" smtClean="0">
                <a:latin typeface="Tahoma" charset="0"/>
              </a:rPr>
              <a:t>eiwitje</a:t>
            </a:r>
            <a:r>
              <a:rPr lang="nl-NL" baseline="0" dirty="0" smtClean="0">
                <a:latin typeface="Tahoma" charset="0"/>
              </a:rPr>
              <a:t> </a:t>
            </a:r>
            <a:r>
              <a:rPr lang="nl-NL" baseline="0" dirty="0" err="1" smtClean="0">
                <a:latin typeface="Tahoma" charset="0"/>
              </a:rPr>
              <a:t>beta-amyloid</a:t>
            </a:r>
            <a:r>
              <a:rPr lang="nl-NL" baseline="0" dirty="0" smtClean="0">
                <a:latin typeface="Tahoma" charset="0"/>
              </a:rPr>
              <a:t>. In de loop der jaren accumuleert dit tot grote aantallen </a:t>
            </a:r>
            <a:r>
              <a:rPr lang="nl-NL" baseline="0" dirty="0" err="1" smtClean="0">
                <a:latin typeface="Tahoma" charset="0"/>
              </a:rPr>
              <a:t>amyloide</a:t>
            </a:r>
            <a:r>
              <a:rPr lang="nl-NL" baseline="0" dirty="0" smtClean="0">
                <a:latin typeface="Tahoma" charset="0"/>
              </a:rPr>
              <a:t> plaques met name in de schors en hippocampus</a:t>
            </a:r>
            <a:endParaRPr lang="nl-NL" dirty="0">
              <a:latin typeface="Tahoma" charset="0"/>
            </a:endParaRPr>
          </a:p>
        </p:txBody>
      </p:sp>
      <p:sp>
        <p:nvSpPr>
          <p:cNvPr id="313348" name="Tijdelijke aanduiding voor dianumm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fld id="{B7FA7839-3A1F-FE41-A857-9B084CBE9A90}" type="slidenum">
              <a:rPr lang="en-US" sz="1200" b="0"/>
              <a:pPr eaLnBrk="1" hangingPunct="1"/>
              <a:t>17</a:t>
            </a:fld>
            <a:endParaRPr lang="en-US" sz="1200" b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370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14371" name="Tijdelijke aanduiding voor notiti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nl-NL">
              <a:latin typeface="Tahoma" charset="0"/>
            </a:endParaRPr>
          </a:p>
        </p:txBody>
      </p:sp>
      <p:sp>
        <p:nvSpPr>
          <p:cNvPr id="314372" name="Tijdelijke aanduiding voor dianumm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fld id="{CE11D905-F526-5047-8BFE-AB0A68FD657E}" type="slidenum">
              <a:rPr lang="en-US" sz="1200" b="0"/>
              <a:pPr eaLnBrk="1" hangingPunct="1"/>
              <a:t>18</a:t>
            </a:fld>
            <a:endParaRPr lang="en-US" sz="1200" b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490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19491" name="Tijdelijke aanduiding voor notiti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nl-NL">
              <a:latin typeface="Tahoma" charset="0"/>
            </a:endParaRPr>
          </a:p>
        </p:txBody>
      </p:sp>
      <p:sp>
        <p:nvSpPr>
          <p:cNvPr id="319492" name="Tijdelijke aanduiding voor dianumm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fld id="{BB0B50B7-2E07-E34B-B710-BEC59789FAC8}" type="slidenum">
              <a:rPr lang="en-US" sz="1200" b="0"/>
              <a:pPr eaLnBrk="1" hangingPunct="1"/>
              <a:t>19</a:t>
            </a:fld>
            <a:endParaRPr lang="en-US" sz="1200" b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514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20515" name="Tijdelijke aanduiding voor notiti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nl-NL">
              <a:latin typeface="Tahoma" charset="0"/>
            </a:endParaRPr>
          </a:p>
        </p:txBody>
      </p:sp>
      <p:sp>
        <p:nvSpPr>
          <p:cNvPr id="320516" name="Tijdelijke aanduiding voor dianumm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fld id="{78394192-2305-B44C-AEC4-86466996411C}" type="slidenum">
              <a:rPr lang="en-US" sz="1200" b="0"/>
              <a:pPr eaLnBrk="1" hangingPunct="1"/>
              <a:t>20</a:t>
            </a:fld>
            <a:endParaRPr lang="en-US" sz="1200" b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Dit</a:t>
            </a:r>
            <a:r>
              <a:rPr lang="en-US" dirty="0" smtClean="0"/>
              <a:t> is </a:t>
            </a:r>
            <a:r>
              <a:rPr lang="en-US" dirty="0" err="1" smtClean="0"/>
              <a:t>een</a:t>
            </a:r>
            <a:r>
              <a:rPr lang="en-US" dirty="0" smtClean="0"/>
              <a:t> </a:t>
            </a:r>
            <a:r>
              <a:rPr lang="en-US" dirty="0" err="1" smtClean="0"/>
              <a:t>belangrijk</a:t>
            </a:r>
            <a:r>
              <a:rPr lang="en-US" dirty="0" smtClean="0"/>
              <a:t> experiment </a:t>
            </a:r>
            <a:r>
              <a:rPr lang="en-US" dirty="0" err="1" smtClean="0"/>
              <a:t>geweest</a:t>
            </a:r>
            <a:r>
              <a:rPr lang="en-US" dirty="0" smtClean="0"/>
              <a:t> in de </a:t>
            </a:r>
            <a:r>
              <a:rPr lang="en-US" dirty="0" err="1" smtClean="0"/>
              <a:t>levende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mens</a:t>
            </a:r>
            <a:r>
              <a:rPr lang="en-US" baseline="0" dirty="0" smtClean="0"/>
              <a:t> en </a:t>
            </a:r>
            <a:r>
              <a:rPr lang="en-US" baseline="0" dirty="0" err="1" smtClean="0"/>
              <a:t>alzheimer</a:t>
            </a:r>
            <a:r>
              <a:rPr lang="en-US" baseline="0" dirty="0" smtClean="0"/>
              <a:t> patient. Let op </a:t>
            </a:r>
            <a:r>
              <a:rPr lang="en-US" baseline="0" dirty="0" err="1" smtClean="0"/>
              <a:t>grafiekjes</a:t>
            </a:r>
            <a:r>
              <a:rPr lang="en-US" baseline="0" dirty="0" smtClean="0"/>
              <a:t> E en F. Je </a:t>
            </a:r>
            <a:r>
              <a:rPr lang="en-US" baseline="0" dirty="0" err="1" smtClean="0"/>
              <a:t>ziet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dat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gezonde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mensen</a:t>
            </a:r>
            <a:r>
              <a:rPr lang="en-US" baseline="0" dirty="0" smtClean="0"/>
              <a:t> en </a:t>
            </a:r>
            <a:r>
              <a:rPr lang="en-US" baseline="0" dirty="0" err="1" smtClean="0"/>
              <a:t>alzheimet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patienten</a:t>
            </a:r>
            <a:r>
              <a:rPr lang="en-US" baseline="0" dirty="0" smtClean="0"/>
              <a:t> even </a:t>
            </a:r>
            <a:r>
              <a:rPr lang="en-US" baseline="0" dirty="0" err="1" smtClean="0"/>
              <a:t>veel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amylid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produceren</a:t>
            </a:r>
            <a:r>
              <a:rPr lang="en-US" baseline="0" dirty="0" smtClean="0"/>
              <a:t>. (E). </a:t>
            </a:r>
            <a:r>
              <a:rPr lang="en-US" baseline="0" dirty="0" err="1" smtClean="0"/>
              <a:t>Echter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alzheimer</a:t>
            </a:r>
            <a:r>
              <a:rPr lang="en-US" baseline="0" dirty="0" smtClean="0"/>
              <a:t> patient </a:t>
            </a:r>
            <a:r>
              <a:rPr lang="en-US" baseline="0" dirty="0" err="1" smtClean="0"/>
              <a:t>kan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dit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niet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goed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meer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afvoeren</a:t>
            </a:r>
            <a:r>
              <a:rPr lang="en-US" baseline="0" dirty="0" smtClean="0"/>
              <a:t> (clearance) in F. </a:t>
            </a:r>
            <a:r>
              <a:rPr lang="en-US" baseline="0" dirty="0" err="1" smtClean="0"/>
              <a:t>Hierdoor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neemt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dit</a:t>
            </a:r>
            <a:r>
              <a:rPr lang="en-US" baseline="0" dirty="0" smtClean="0"/>
              <a:t> amyloid in de loop der </a:t>
            </a:r>
            <a:r>
              <a:rPr lang="en-US" baseline="0" dirty="0" err="1" smtClean="0"/>
              <a:t>tijd</a:t>
            </a:r>
            <a:r>
              <a:rPr lang="en-US" baseline="0" dirty="0" smtClean="0"/>
              <a:t> toe in de </a:t>
            </a:r>
            <a:r>
              <a:rPr lang="en-US" baseline="0" dirty="0" err="1" smtClean="0"/>
              <a:t>hersenen</a:t>
            </a:r>
            <a:r>
              <a:rPr lang="en-US" baseline="0" dirty="0" smtClean="0"/>
              <a:t> en </a:t>
            </a:r>
            <a:r>
              <a:rPr lang="en-US" baseline="0" dirty="0" err="1" smtClean="0"/>
              <a:t>begint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zijn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destructieve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werk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AB2E23-DFD0-C648-A4A0-F8A9857D666A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659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Er</a:t>
            </a:r>
            <a:r>
              <a:rPr lang="en-US" dirty="0" smtClean="0"/>
              <a:t> </a:t>
            </a:r>
            <a:r>
              <a:rPr lang="en-US" dirty="0" err="1" smtClean="0"/>
              <a:t>zijn</a:t>
            </a:r>
            <a:r>
              <a:rPr lang="en-US" dirty="0" smtClean="0"/>
              <a:t> </a:t>
            </a:r>
            <a:r>
              <a:rPr lang="en-US" dirty="0" err="1" smtClean="0"/>
              <a:t>meerdere</a:t>
            </a:r>
            <a:r>
              <a:rPr lang="en-US" dirty="0" smtClean="0"/>
              <a:t> </a:t>
            </a:r>
            <a:r>
              <a:rPr lang="en-US" dirty="0" err="1" smtClean="0"/>
              <a:t>factoren</a:t>
            </a:r>
            <a:r>
              <a:rPr lang="en-US" baseline="0" dirty="0" smtClean="0"/>
              <a:t> van </a:t>
            </a:r>
            <a:r>
              <a:rPr lang="en-US" baseline="0" dirty="0" err="1" smtClean="0"/>
              <a:t>invloed</a:t>
            </a:r>
            <a:r>
              <a:rPr lang="en-US" baseline="0" dirty="0" smtClean="0"/>
              <a:t> op het amyloid </a:t>
            </a:r>
            <a:r>
              <a:rPr lang="en-US" baseline="0" dirty="0" err="1" smtClean="0"/>
              <a:t>vormende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proces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Verscheidene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hebben</a:t>
            </a:r>
            <a:r>
              <a:rPr lang="en-US" baseline="0" dirty="0" smtClean="0"/>
              <a:t> we </a:t>
            </a:r>
            <a:r>
              <a:rPr lang="en-US" baseline="0" dirty="0" err="1" smtClean="0"/>
              <a:t>zelf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onderzocht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AB2E23-DFD0-C648-A4A0-F8A9857D666A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47498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Een</a:t>
            </a:r>
            <a:r>
              <a:rPr lang="en-US" dirty="0" smtClean="0"/>
              <a:t> </a:t>
            </a:r>
            <a:r>
              <a:rPr lang="en-US" dirty="0" err="1" smtClean="0"/>
              <a:t>snelle</a:t>
            </a:r>
            <a:r>
              <a:rPr lang="en-US" dirty="0" smtClean="0"/>
              <a:t> </a:t>
            </a:r>
            <a:r>
              <a:rPr lang="en-US" dirty="0" err="1" smtClean="0"/>
              <a:t>manier</a:t>
            </a:r>
            <a:r>
              <a:rPr lang="en-US" dirty="0" smtClean="0"/>
              <a:t> </a:t>
            </a:r>
            <a:r>
              <a:rPr lang="en-US" dirty="0" err="1" smtClean="0"/>
              <a:t>om</a:t>
            </a:r>
            <a:r>
              <a:rPr lang="en-US" dirty="0" smtClean="0"/>
              <a:t> </a:t>
            </a:r>
            <a:r>
              <a:rPr lang="en-US" dirty="0" err="1" smtClean="0"/>
              <a:t>toxiciteit</a:t>
            </a:r>
            <a:r>
              <a:rPr lang="en-US" dirty="0" smtClean="0"/>
              <a:t> </a:t>
            </a:r>
            <a:r>
              <a:rPr lang="en-US" dirty="0" err="1" smtClean="0"/>
              <a:t>voor</a:t>
            </a:r>
            <a:r>
              <a:rPr lang="en-US" dirty="0" smtClean="0"/>
              <a:t> </a:t>
            </a:r>
            <a:r>
              <a:rPr lang="en-US" dirty="0" err="1" smtClean="0"/>
              <a:t>hersenweefsel</a:t>
            </a:r>
            <a:r>
              <a:rPr lang="en-US" dirty="0" smtClean="0"/>
              <a:t> </a:t>
            </a:r>
            <a:r>
              <a:rPr lang="en-US" dirty="0" err="1" smtClean="0"/>
              <a:t>te</a:t>
            </a:r>
            <a:r>
              <a:rPr lang="en-US" dirty="0" smtClean="0"/>
              <a:t> </a:t>
            </a:r>
            <a:r>
              <a:rPr lang="en-US" dirty="0" err="1" smtClean="0"/>
              <a:t>onderzoeken</a:t>
            </a:r>
            <a:r>
              <a:rPr lang="en-US" dirty="0" smtClean="0"/>
              <a:t>: in </a:t>
            </a:r>
            <a:r>
              <a:rPr lang="en-US" dirty="0" err="1" smtClean="0"/>
              <a:t>celcultures</a:t>
            </a:r>
            <a:r>
              <a:rPr lang="en-US" dirty="0" smtClean="0"/>
              <a:t> van </a:t>
            </a:r>
            <a:r>
              <a:rPr lang="en-US" dirty="0" err="1" smtClean="0"/>
              <a:t>hersencellen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AB2E23-DFD0-C648-A4A0-F8A9857D666A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3667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Gewoon</a:t>
            </a:r>
            <a:r>
              <a:rPr lang="en-US" dirty="0" smtClean="0"/>
              <a:t> </a:t>
            </a:r>
            <a:r>
              <a:rPr lang="en-US" dirty="0" err="1" smtClean="0"/>
              <a:t>een</a:t>
            </a:r>
            <a:r>
              <a:rPr lang="en-US" dirty="0" smtClean="0"/>
              <a:t> </a:t>
            </a:r>
            <a:r>
              <a:rPr lang="en-US" dirty="0" err="1" smtClean="0"/>
              <a:t>mooi</a:t>
            </a:r>
            <a:r>
              <a:rPr lang="en-US" dirty="0" smtClean="0"/>
              <a:t> </a:t>
            </a:r>
            <a:r>
              <a:rPr lang="en-US" dirty="0" err="1" smtClean="0"/>
              <a:t>plaatje</a:t>
            </a:r>
            <a:r>
              <a:rPr lang="en-US" dirty="0" smtClean="0"/>
              <a:t> van </a:t>
            </a:r>
            <a:r>
              <a:rPr lang="en-US" dirty="0" err="1" smtClean="0"/>
              <a:t>een</a:t>
            </a:r>
            <a:r>
              <a:rPr lang="en-US" dirty="0" smtClean="0"/>
              <a:t> </a:t>
            </a:r>
            <a:r>
              <a:rPr lang="en-US" dirty="0" err="1" smtClean="0"/>
              <a:t>synaps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AB2E23-DFD0-C648-A4A0-F8A9857D666A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2360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 </a:t>
            </a:r>
            <a:r>
              <a:rPr lang="en-US" dirty="0" err="1" smtClean="0"/>
              <a:t>alle</a:t>
            </a:r>
            <a:r>
              <a:rPr lang="en-US" dirty="0" smtClean="0"/>
              <a:t> </a:t>
            </a:r>
            <a:r>
              <a:rPr lang="en-US" dirty="0" err="1" smtClean="0"/>
              <a:t>denkprocessen</a:t>
            </a:r>
            <a:r>
              <a:rPr lang="en-US" dirty="0" smtClean="0"/>
              <a:t> in het </a:t>
            </a:r>
            <a:r>
              <a:rPr lang="en-US" dirty="0" err="1" smtClean="0"/>
              <a:t>brein</a:t>
            </a:r>
            <a:r>
              <a:rPr lang="en-US" dirty="0" smtClean="0"/>
              <a:t> is de neurotransmitter </a:t>
            </a:r>
            <a:r>
              <a:rPr lang="en-US" dirty="0" err="1" smtClean="0"/>
              <a:t>glutamaat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belangrijkste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Glutamaat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komt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vrij</a:t>
            </a:r>
            <a:r>
              <a:rPr lang="en-US" baseline="0" dirty="0" smtClean="0"/>
              <a:t> in de </a:t>
            </a:r>
            <a:r>
              <a:rPr lang="en-US" baseline="0" dirty="0" err="1" smtClean="0"/>
              <a:t>synapsspleet</a:t>
            </a:r>
            <a:r>
              <a:rPr lang="en-US" baseline="0" dirty="0" smtClean="0"/>
              <a:t> en </a:t>
            </a:r>
            <a:r>
              <a:rPr lang="en-US" baseline="0" dirty="0" err="1" smtClean="0"/>
              <a:t>vindt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zijn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weg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naar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receptoren</a:t>
            </a:r>
            <a:r>
              <a:rPr lang="en-US" baseline="0" dirty="0" smtClean="0"/>
              <a:t> op de </a:t>
            </a:r>
            <a:r>
              <a:rPr lang="en-US" baseline="0" dirty="0" err="1" smtClean="0"/>
              <a:t>ontvangende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cel</a:t>
            </a:r>
            <a:r>
              <a:rPr lang="en-US" baseline="0" dirty="0" smtClean="0"/>
              <a:t>; Met name de AMPA en de NMDA receptor </a:t>
            </a:r>
            <a:r>
              <a:rPr lang="en-US" baseline="0" dirty="0" err="1" smtClean="0"/>
              <a:t>zijn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hierbij</a:t>
            </a:r>
            <a:r>
              <a:rPr lang="en-US" baseline="0" dirty="0" smtClean="0"/>
              <a:t> </a:t>
            </a:r>
            <a:r>
              <a:rPr lang="en-US" baseline="0" dirty="0" err="1" smtClean="0"/>
              <a:t>zeer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actief</a:t>
            </a:r>
            <a:r>
              <a:rPr lang="en-US" baseline="0" dirty="0" smtClean="0"/>
              <a:t> en </a:t>
            </a:r>
            <a:r>
              <a:rPr lang="en-US" baseline="0" dirty="0" err="1" smtClean="0"/>
              <a:t>zorgen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voor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sterke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instroom</a:t>
            </a:r>
            <a:r>
              <a:rPr lang="en-US" baseline="0" dirty="0" smtClean="0"/>
              <a:t> van calcium </a:t>
            </a:r>
            <a:r>
              <a:rPr lang="en-US" baseline="0" dirty="0" err="1" smtClean="0"/>
              <a:t>ionen</a:t>
            </a:r>
            <a:r>
              <a:rPr lang="en-US" baseline="0" dirty="0" smtClean="0"/>
              <a:t> in de </a:t>
            </a:r>
            <a:r>
              <a:rPr lang="en-US" baseline="0" dirty="0" err="1" smtClean="0"/>
              <a:t>zenuwcell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Een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beetje</a:t>
            </a:r>
            <a:r>
              <a:rPr lang="en-US" baseline="0" dirty="0" smtClean="0"/>
              <a:t> calcium is OK maar </a:t>
            </a:r>
            <a:r>
              <a:rPr lang="en-US" baseline="0" dirty="0" err="1" smtClean="0"/>
              <a:t>een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overmaat</a:t>
            </a:r>
            <a:r>
              <a:rPr lang="en-US" baseline="0" dirty="0" smtClean="0"/>
              <a:t> is killing. </a:t>
            </a:r>
            <a:r>
              <a:rPr lang="en-US" baseline="0" dirty="0" err="1" smtClean="0"/>
              <a:t>Vandaar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dat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famaceuten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bedacht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hebben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dat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blokkade</a:t>
            </a:r>
            <a:r>
              <a:rPr lang="en-US" baseline="0" dirty="0" smtClean="0"/>
              <a:t> van de NMDA receptor </a:t>
            </a:r>
            <a:r>
              <a:rPr lang="en-US" baseline="0" dirty="0" err="1" smtClean="0"/>
              <a:t>een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heilzaam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medicijn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zou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kunnen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zijn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voor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alzheimer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Dit</a:t>
            </a:r>
            <a:r>
              <a:rPr lang="en-US" baseline="0" dirty="0" smtClean="0"/>
              <a:t> is </a:t>
            </a:r>
            <a:r>
              <a:rPr lang="en-US" baseline="0" dirty="0" err="1" smtClean="0"/>
              <a:t>een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beetje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waar</a:t>
            </a:r>
            <a:r>
              <a:rPr lang="en-US" baseline="0" dirty="0" smtClean="0"/>
              <a:t>, het </a:t>
            </a:r>
            <a:r>
              <a:rPr lang="en-US" baseline="0" dirty="0" err="1" smtClean="0"/>
              <a:t>doet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wel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wat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AB2E23-DFD0-C648-A4A0-F8A9857D666A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46236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7A2CD6CE-1E6F-9043-B602-463CAD8FEC45}" type="slidenum">
              <a:rPr lang="en-US">
                <a:solidFill>
                  <a:prstClr val="black"/>
                </a:solidFill>
              </a:rPr>
              <a:pPr eaLnBrk="1" hangingPunct="1"/>
              <a:t>34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76131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6132" name="Tijdelijke aanduiding voor notities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 smtClean="0"/>
              <a:t>Met </a:t>
            </a:r>
            <a:r>
              <a:rPr lang="en-US" dirty="0" err="1" smtClean="0"/>
              <a:t>deze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techniek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hebben</a:t>
            </a:r>
            <a:r>
              <a:rPr lang="en-US" baseline="0" dirty="0" smtClean="0"/>
              <a:t> we </a:t>
            </a:r>
            <a:r>
              <a:rPr lang="en-US" baseline="0" dirty="0" err="1" smtClean="0"/>
              <a:t>memantine</a:t>
            </a:r>
            <a:r>
              <a:rPr lang="en-US" baseline="0" dirty="0" smtClean="0"/>
              <a:t> (en </a:t>
            </a:r>
            <a:r>
              <a:rPr lang="en-US" baseline="0" dirty="0" err="1" smtClean="0"/>
              <a:t>veel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meer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potentiele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protectieve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medicijnen</a:t>
            </a:r>
            <a:r>
              <a:rPr lang="en-US" baseline="0" dirty="0" smtClean="0"/>
              <a:t>) in vivo </a:t>
            </a:r>
            <a:r>
              <a:rPr lang="en-US" baseline="0" dirty="0" err="1" smtClean="0"/>
              <a:t>getest</a:t>
            </a:r>
            <a:r>
              <a:rPr lang="en-US" baseline="0" dirty="0" smtClean="0"/>
              <a:t> in </a:t>
            </a:r>
            <a:r>
              <a:rPr lang="en-US" baseline="0" dirty="0" err="1" smtClean="0"/>
              <a:t>proefdieren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Experimenteel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hebben</a:t>
            </a:r>
            <a:r>
              <a:rPr lang="en-US" baseline="0" dirty="0" smtClean="0"/>
              <a:t> we </a:t>
            </a:r>
            <a:r>
              <a:rPr lang="en-US" baseline="0" dirty="0" err="1" smtClean="0"/>
              <a:t>neuronen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gedood</a:t>
            </a:r>
            <a:r>
              <a:rPr lang="en-US" baseline="0" dirty="0" smtClean="0"/>
              <a:t> met amyloid </a:t>
            </a:r>
            <a:r>
              <a:rPr lang="en-US" baseline="0" dirty="0" err="1" smtClean="0"/>
              <a:t>injecties</a:t>
            </a:r>
            <a:r>
              <a:rPr lang="en-US" baseline="0" dirty="0" smtClean="0"/>
              <a:t>. De mate van </a:t>
            </a:r>
            <a:r>
              <a:rPr lang="en-US" baseline="0" dirty="0" err="1" smtClean="0"/>
              <a:t>celdood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hebben</a:t>
            </a:r>
            <a:r>
              <a:rPr lang="en-US" baseline="0" dirty="0" smtClean="0"/>
              <a:t> we </a:t>
            </a:r>
            <a:r>
              <a:rPr lang="en-US" baseline="0" dirty="0" err="1" smtClean="0"/>
              <a:t>gemeten</a:t>
            </a:r>
            <a:r>
              <a:rPr lang="en-US" baseline="0" dirty="0" smtClean="0"/>
              <a:t> door het </a:t>
            </a:r>
            <a:r>
              <a:rPr lang="en-US" baseline="0" dirty="0" err="1" smtClean="0"/>
              <a:t>verlies</a:t>
            </a:r>
            <a:r>
              <a:rPr lang="en-US" baseline="0" dirty="0" smtClean="0"/>
              <a:t> van de </a:t>
            </a:r>
            <a:r>
              <a:rPr lang="en-US" baseline="0" dirty="0" err="1" smtClean="0"/>
              <a:t>axonen</a:t>
            </a:r>
            <a:r>
              <a:rPr lang="en-US" baseline="0" dirty="0" smtClean="0"/>
              <a:t> van </a:t>
            </a:r>
            <a:r>
              <a:rPr lang="en-US" baseline="0" dirty="0" err="1" smtClean="0"/>
              <a:t>deze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neuronen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Dit</a:t>
            </a:r>
            <a:r>
              <a:rPr lang="en-US" baseline="0" dirty="0" smtClean="0"/>
              <a:t> is </a:t>
            </a:r>
            <a:r>
              <a:rPr lang="en-US" baseline="0" dirty="0" err="1" smtClean="0"/>
              <a:t>eenvoudig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meten</a:t>
            </a:r>
            <a:r>
              <a:rPr lang="en-US" baseline="0" dirty="0" smtClean="0"/>
              <a:t> met </a:t>
            </a:r>
            <a:r>
              <a:rPr lang="en-US" baseline="0" dirty="0" err="1" smtClean="0"/>
              <a:t>computerprogramma’s</a:t>
            </a:r>
            <a:endParaRPr lang="en-US" dirty="0"/>
          </a:p>
        </p:txBody>
      </p:sp>
      <p:sp>
        <p:nvSpPr>
          <p:cNvPr id="176133" name="Tijdelijke aanduiding voor dianumm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r" defTabSz="914400" eaLnBrk="1" fontAlgn="base" hangingPunct="1">
              <a:spcBef>
                <a:spcPct val="0"/>
              </a:spcBef>
              <a:spcAft>
                <a:spcPct val="0"/>
              </a:spcAft>
            </a:pPr>
            <a:fld id="{7341B704-DC0D-EA4B-8590-30349966CD56}" type="slidenum">
              <a:rPr lang="en-US" sz="1200">
                <a:solidFill>
                  <a:prstClr val="black"/>
                </a:solidFill>
                <a:latin typeface="Tahoma" charset="0"/>
              </a:rPr>
              <a:pPr algn="r"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t>34</a:t>
            </a:fld>
            <a:endParaRPr lang="en-US" sz="1200">
              <a:solidFill>
                <a:prstClr val="black"/>
              </a:solidFill>
              <a:latin typeface="Tahoma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AB2E23-DFD0-C648-A4A0-F8A9857D666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90431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AB2E23-DFD0-C648-A4A0-F8A9857D666A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35138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Passive </a:t>
            </a:r>
            <a:r>
              <a:rPr lang="en-US" dirty="0" err="1" smtClean="0"/>
              <a:t>vermijding</a:t>
            </a:r>
            <a:r>
              <a:rPr lang="en-US" dirty="0" smtClean="0"/>
              <a:t> is </a:t>
            </a:r>
            <a:r>
              <a:rPr lang="en-US" dirty="0" err="1" smtClean="0"/>
              <a:t>een</a:t>
            </a:r>
            <a:r>
              <a:rPr lang="en-US" dirty="0" smtClean="0"/>
              <a:t> </a:t>
            </a:r>
            <a:r>
              <a:rPr lang="en-US" dirty="0" err="1" smtClean="0"/>
              <a:t>bekende</a:t>
            </a:r>
            <a:r>
              <a:rPr lang="en-US" dirty="0" smtClean="0"/>
              <a:t> </a:t>
            </a:r>
            <a:r>
              <a:rPr lang="en-US" dirty="0" err="1" smtClean="0"/>
              <a:t>geheugentest</a:t>
            </a:r>
            <a:r>
              <a:rPr lang="en-US" dirty="0" smtClean="0"/>
              <a:t>. </a:t>
            </a:r>
            <a:r>
              <a:rPr lang="en-US" dirty="0" err="1" smtClean="0"/>
              <a:t>Hierbij</a:t>
            </a:r>
            <a:r>
              <a:rPr lang="en-US" dirty="0" smtClean="0"/>
              <a:t> </a:t>
            </a:r>
            <a:r>
              <a:rPr lang="en-US" dirty="0" err="1" smtClean="0"/>
              <a:t>wordt</a:t>
            </a:r>
            <a:r>
              <a:rPr lang="en-US" dirty="0" smtClean="0"/>
              <a:t> </a:t>
            </a:r>
            <a:r>
              <a:rPr lang="en-US" dirty="0" err="1" smtClean="0"/>
              <a:t>gemeten</a:t>
            </a:r>
            <a:r>
              <a:rPr lang="en-US" dirty="0" smtClean="0"/>
              <a:t> in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hoeverre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proefdier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zich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pijnlijke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voetschok</a:t>
            </a:r>
            <a:r>
              <a:rPr lang="en-US" baseline="0" dirty="0" smtClean="0"/>
              <a:t> ‘</a:t>
            </a:r>
            <a:r>
              <a:rPr lang="en-US" baseline="0" dirty="0" err="1" smtClean="0"/>
              <a:t>herinnert</a:t>
            </a:r>
            <a:r>
              <a:rPr lang="en-US" baseline="0" dirty="0" smtClean="0"/>
              <a:t>’. Hoe </a:t>
            </a:r>
            <a:r>
              <a:rPr lang="en-US" baseline="0" dirty="0" err="1" smtClean="0"/>
              <a:t>meer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hersenschade</a:t>
            </a:r>
            <a:r>
              <a:rPr lang="en-US" baseline="0" dirty="0" smtClean="0"/>
              <a:t> door amyloid hoe </a:t>
            </a:r>
            <a:r>
              <a:rPr lang="en-US" baseline="0" dirty="0" err="1" smtClean="0"/>
              <a:t>slechter</a:t>
            </a:r>
            <a:r>
              <a:rPr lang="en-US" baseline="0" dirty="0" smtClean="0"/>
              <a:t> het </a:t>
            </a:r>
            <a:r>
              <a:rPr lang="en-US" baseline="0" dirty="0" err="1" smtClean="0"/>
              <a:t>geheugen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functioneert</a:t>
            </a:r>
            <a:r>
              <a:rPr lang="en-US" baseline="0" dirty="0" smtClean="0"/>
              <a:t>. Op </a:t>
            </a:r>
            <a:r>
              <a:rPr lang="en-US" baseline="0" dirty="0" err="1" smtClean="0"/>
              <a:t>deze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wijze</a:t>
            </a:r>
            <a:r>
              <a:rPr lang="en-US" baseline="0" dirty="0" smtClean="0"/>
              <a:t> kun je </a:t>
            </a:r>
            <a:r>
              <a:rPr lang="en-US" baseline="0" dirty="0" err="1" smtClean="0"/>
              <a:t>ook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protectieve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medicijnen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testen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AB2E23-DFD0-C648-A4A0-F8A9857D666A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58682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BA48922-1A91-B44A-A98B-BA76486069D8}" type="slidenum">
              <a:rPr lang="en-US" sz="1200" b="0">
                <a:solidFill>
                  <a:prstClr val="black"/>
                </a:solidFill>
              </a:rPr>
              <a:pPr eaLnBrk="1" hangingPunct="1"/>
              <a:t>37</a:t>
            </a:fld>
            <a:endParaRPr lang="en-US" sz="1200" b="0">
              <a:solidFill>
                <a:prstClr val="black"/>
              </a:solidFill>
            </a:endParaRPr>
          </a:p>
        </p:txBody>
      </p:sp>
      <p:sp>
        <p:nvSpPr>
          <p:cNvPr id="319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3194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935" y="4343766"/>
            <a:ext cx="5028132" cy="411406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sz="1000" dirty="0">
                <a:latin typeface="Arial" charset="0"/>
              </a:rPr>
              <a:t>The </a:t>
            </a:r>
            <a:r>
              <a:rPr lang="en-GB" sz="1000" dirty="0">
                <a:latin typeface="Arial" charset="0"/>
                <a:cs typeface="Arial" charset="0"/>
              </a:rPr>
              <a:t>Severe </a:t>
            </a:r>
            <a:r>
              <a:rPr lang="en-US" sz="1000" dirty="0">
                <a:latin typeface="Arial" charset="0"/>
              </a:rPr>
              <a:t>Impairment Battery (SIB) was designed to evaluate cognitive performance in advanced Alzheimer</a:t>
            </a:r>
            <a:r>
              <a:rPr lang="ja-JP" altLang="en-US" sz="1000" dirty="0">
                <a:latin typeface="Arial" charset="0"/>
              </a:rPr>
              <a:t>’</a:t>
            </a:r>
            <a:r>
              <a:rPr lang="en-US" sz="1000" dirty="0">
                <a:latin typeface="Arial" charset="0"/>
              </a:rPr>
              <a:t>s disease. The 51-item scale ranges from 0 (greatest impairment) to 100. It assesses social interaction, memory, language, </a:t>
            </a:r>
            <a:r>
              <a:rPr lang="en-US" sz="1000" dirty="0" err="1">
                <a:latin typeface="Arial" charset="0"/>
              </a:rPr>
              <a:t>visuospatial</a:t>
            </a:r>
            <a:r>
              <a:rPr lang="en-US" sz="1000" dirty="0">
                <a:latin typeface="Arial" charset="0"/>
              </a:rPr>
              <a:t> ability, attention, praxis, and construction. </a:t>
            </a:r>
            <a:r>
              <a:rPr lang="en-GB" sz="1000" dirty="0">
                <a:latin typeface="Arial" charset="0"/>
                <a:cs typeface="Arial" charset="0"/>
              </a:rPr>
              <a:t>This slide shows the mean (</a:t>
            </a:r>
            <a:r>
              <a:rPr lang="en-GB" sz="1000" dirty="0">
                <a:latin typeface="Arial" charset="0"/>
                <a:cs typeface="Arial" charset="0"/>
                <a:sym typeface="Symbol" charset="0"/>
              </a:rPr>
              <a:t></a:t>
            </a:r>
            <a:r>
              <a:rPr lang="en-GB" sz="1000" dirty="0">
                <a:latin typeface="Arial" charset="0"/>
                <a:cs typeface="Arial" charset="0"/>
              </a:rPr>
              <a:t> SEM) change from baseline in the </a:t>
            </a:r>
            <a:r>
              <a:rPr lang="en-US" sz="1000" dirty="0">
                <a:latin typeface="Arial" charset="0"/>
              </a:rPr>
              <a:t>SIB </a:t>
            </a:r>
            <a:r>
              <a:rPr lang="en-GB" sz="1000" dirty="0">
                <a:latin typeface="Arial" charset="0"/>
                <a:cs typeface="Arial" charset="0"/>
              </a:rPr>
              <a:t>score over 28 weeks of treatment with either </a:t>
            </a:r>
            <a:r>
              <a:rPr lang="en-GB" sz="1000" dirty="0" err="1">
                <a:latin typeface="Arial" charset="0"/>
                <a:cs typeface="Arial" charset="0"/>
              </a:rPr>
              <a:t>memantine</a:t>
            </a:r>
            <a:r>
              <a:rPr lang="en-GB" sz="1000" dirty="0">
                <a:latin typeface="Arial" charset="0"/>
                <a:cs typeface="Arial" charset="0"/>
              </a:rPr>
              <a:t> (20 mg/day) or placebo. </a:t>
            </a:r>
            <a:r>
              <a:rPr lang="en-US" sz="1000" dirty="0">
                <a:latin typeface="Arial" charset="0"/>
              </a:rPr>
              <a:t>The data analysis is based on the observed cases (OC).</a:t>
            </a:r>
          </a:p>
          <a:p>
            <a:pPr eaLnBrk="1" hangingPunct="1"/>
            <a:endParaRPr lang="en-US" sz="1000" dirty="0">
              <a:latin typeface="Arial" charset="0"/>
            </a:endParaRPr>
          </a:p>
          <a:p>
            <a:pPr eaLnBrk="1" hangingPunct="1"/>
            <a:r>
              <a:rPr lang="en-GB" sz="1000" b="1" dirty="0">
                <a:solidFill>
                  <a:srgbClr val="000000"/>
                </a:solidFill>
                <a:latin typeface="Arial" charset="0"/>
                <a:cs typeface="Arial" charset="0"/>
              </a:rPr>
              <a:t>In the </a:t>
            </a:r>
            <a:r>
              <a:rPr lang="en-GB" sz="1000" b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memantine</a:t>
            </a:r>
            <a:r>
              <a:rPr lang="en-GB" sz="1000" b="1" dirty="0">
                <a:solidFill>
                  <a:srgbClr val="000000"/>
                </a:solidFill>
                <a:latin typeface="Arial" charset="0"/>
                <a:cs typeface="Arial" charset="0"/>
              </a:rPr>
              <a:t> group, the patients stabilized at or above baseline level for 3 months, and then started to decline, whereas in the placebo group a gradual pronounced deterioration was seen throughout the study. </a:t>
            </a:r>
            <a:r>
              <a:rPr lang="en-GB" sz="1000" b="1" dirty="0">
                <a:latin typeface="Arial" charset="0"/>
              </a:rPr>
              <a:t>At week 28, a significant cognitive difference of 5.7 points in SIB was shown in </a:t>
            </a:r>
            <a:r>
              <a:rPr lang="en-GB" sz="1000" b="1" dirty="0" err="1">
                <a:latin typeface="Arial" charset="0"/>
              </a:rPr>
              <a:t>favor</a:t>
            </a:r>
            <a:r>
              <a:rPr lang="en-GB" sz="1000" b="1" dirty="0">
                <a:latin typeface="Arial" charset="0"/>
              </a:rPr>
              <a:t> of </a:t>
            </a:r>
            <a:r>
              <a:rPr lang="en-GB" sz="1000" b="1" dirty="0" err="1">
                <a:latin typeface="Arial" charset="0"/>
              </a:rPr>
              <a:t>memantine</a:t>
            </a:r>
            <a:r>
              <a:rPr lang="en-GB" sz="1000" b="1" dirty="0">
                <a:latin typeface="Arial" charset="0"/>
              </a:rPr>
              <a:t> treatment (p = 0.002). </a:t>
            </a:r>
            <a:endParaRPr lang="en-GB" sz="1000" b="1" dirty="0" smtClean="0">
              <a:latin typeface="Arial" charset="0"/>
            </a:endParaRPr>
          </a:p>
          <a:p>
            <a:pPr eaLnBrk="1" hangingPunct="1"/>
            <a:endParaRPr lang="en-GB" sz="1000" b="1" dirty="0" smtClean="0">
              <a:latin typeface="Arial" charset="0"/>
            </a:endParaRPr>
          </a:p>
          <a:p>
            <a:pPr eaLnBrk="1" hangingPunct="1"/>
            <a:r>
              <a:rPr lang="en-GB" sz="1000" b="1" dirty="0" err="1" smtClean="0">
                <a:latin typeface="Arial" charset="0"/>
              </a:rPr>
              <a:t>Conclusie</a:t>
            </a:r>
            <a:r>
              <a:rPr lang="en-GB" sz="1000" b="1" dirty="0" smtClean="0">
                <a:latin typeface="Arial" charset="0"/>
              </a:rPr>
              <a:t>:</a:t>
            </a:r>
            <a:r>
              <a:rPr lang="en-GB" sz="1000" b="1" baseline="0" dirty="0" smtClean="0">
                <a:latin typeface="Arial" charset="0"/>
              </a:rPr>
              <a:t> </a:t>
            </a:r>
            <a:r>
              <a:rPr lang="en-GB" sz="1000" b="1" baseline="0" dirty="0" err="1" smtClean="0">
                <a:latin typeface="Arial" charset="0"/>
              </a:rPr>
              <a:t>memantine</a:t>
            </a:r>
            <a:r>
              <a:rPr lang="en-GB" sz="1000" b="1" baseline="0" dirty="0" smtClean="0">
                <a:latin typeface="Arial" charset="0"/>
              </a:rPr>
              <a:t> </a:t>
            </a:r>
            <a:r>
              <a:rPr lang="en-GB" sz="1000" b="1" baseline="0" dirty="0" err="1" smtClean="0">
                <a:latin typeface="Arial" charset="0"/>
              </a:rPr>
              <a:t>werkt</a:t>
            </a:r>
            <a:r>
              <a:rPr lang="en-GB" sz="1000" b="1" baseline="0" dirty="0" smtClean="0">
                <a:latin typeface="Arial" charset="0"/>
              </a:rPr>
              <a:t> </a:t>
            </a:r>
            <a:r>
              <a:rPr lang="en-GB" sz="1000" b="1" baseline="0" dirty="0" err="1" smtClean="0">
                <a:latin typeface="Arial" charset="0"/>
              </a:rPr>
              <a:t>wel</a:t>
            </a:r>
            <a:r>
              <a:rPr lang="en-GB" sz="1000" b="1" baseline="0" dirty="0" smtClean="0">
                <a:latin typeface="Arial" charset="0"/>
              </a:rPr>
              <a:t> maar het </a:t>
            </a:r>
            <a:r>
              <a:rPr lang="en-GB" sz="1000" b="1" baseline="0" dirty="0" err="1" smtClean="0">
                <a:latin typeface="Arial" charset="0"/>
              </a:rPr>
              <a:t>gunstige</a:t>
            </a:r>
            <a:r>
              <a:rPr lang="en-GB" sz="1000" b="1" baseline="0" dirty="0" smtClean="0">
                <a:latin typeface="Arial" charset="0"/>
              </a:rPr>
              <a:t> effect is </a:t>
            </a:r>
            <a:r>
              <a:rPr lang="en-GB" sz="1000" b="1" baseline="0" dirty="0" err="1" smtClean="0">
                <a:latin typeface="Arial" charset="0"/>
              </a:rPr>
              <a:t>tijdelijk</a:t>
            </a:r>
            <a:endParaRPr lang="en-GB" sz="1000" b="1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Hoe </a:t>
            </a:r>
            <a:r>
              <a:rPr lang="en-US" dirty="0" err="1" smtClean="0"/>
              <a:t>ontwikkel</a:t>
            </a:r>
            <a:r>
              <a:rPr lang="en-US" dirty="0" smtClean="0"/>
              <a:t> je </a:t>
            </a:r>
            <a:r>
              <a:rPr lang="en-US" dirty="0" err="1" smtClean="0"/>
              <a:t>een</a:t>
            </a:r>
            <a:r>
              <a:rPr lang="en-US" dirty="0" smtClean="0"/>
              <a:t> </a:t>
            </a:r>
            <a:r>
              <a:rPr lang="en-US" dirty="0" err="1" smtClean="0"/>
              <a:t>nieuwe</a:t>
            </a:r>
            <a:r>
              <a:rPr lang="en-US" dirty="0" smtClean="0"/>
              <a:t> drug? </a:t>
            </a:r>
            <a:r>
              <a:rPr lang="en-US" dirty="0" err="1" smtClean="0"/>
              <a:t>Wij</a:t>
            </a:r>
            <a:r>
              <a:rPr lang="en-US" dirty="0" smtClean="0"/>
              <a:t> </a:t>
            </a:r>
            <a:r>
              <a:rPr lang="en-US" dirty="0" err="1" smtClean="0"/>
              <a:t>hebben</a:t>
            </a:r>
            <a:r>
              <a:rPr lang="en-US" dirty="0" smtClean="0"/>
              <a:t> </a:t>
            </a:r>
            <a:r>
              <a:rPr lang="en-US" dirty="0" err="1" smtClean="0"/>
              <a:t>een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klein</a:t>
            </a:r>
            <a:r>
              <a:rPr lang="en-US" baseline="0" dirty="0" smtClean="0"/>
              <a:t> peptide </a:t>
            </a:r>
            <a:r>
              <a:rPr lang="en-US" baseline="0" dirty="0" err="1" smtClean="0"/>
              <a:t>ontwikkeld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dat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aggregatie</a:t>
            </a:r>
            <a:r>
              <a:rPr lang="en-US" baseline="0" dirty="0" smtClean="0"/>
              <a:t> van amyloid </a:t>
            </a:r>
            <a:r>
              <a:rPr lang="en-US" baseline="0" dirty="0" err="1" smtClean="0"/>
              <a:t>tegengaat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waardoor</a:t>
            </a:r>
            <a:r>
              <a:rPr lang="en-US" baseline="0" dirty="0" smtClean="0"/>
              <a:t> het </a:t>
            </a:r>
            <a:r>
              <a:rPr lang="en-US" baseline="0" dirty="0" err="1" smtClean="0"/>
              <a:t>niet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toxische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fase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bereikt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AB2E23-DFD0-C648-A4A0-F8A9857D666A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08296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Deze</a:t>
            </a:r>
            <a:r>
              <a:rPr lang="en-US" dirty="0" smtClean="0"/>
              <a:t> </a:t>
            </a:r>
            <a:r>
              <a:rPr lang="en-US" dirty="0" err="1" smtClean="0"/>
              <a:t>benadering</a:t>
            </a:r>
            <a:r>
              <a:rPr lang="en-US" dirty="0" smtClean="0"/>
              <a:t> is </a:t>
            </a:r>
            <a:r>
              <a:rPr lang="en-US" dirty="0" err="1" smtClean="0"/>
              <a:t>zinvol</a:t>
            </a:r>
            <a:r>
              <a:rPr lang="en-US" dirty="0" smtClean="0"/>
              <a:t> </a:t>
            </a:r>
            <a:r>
              <a:rPr lang="en-US" dirty="0" err="1" smtClean="0"/>
              <a:t>omdat</a:t>
            </a:r>
            <a:r>
              <a:rPr lang="en-US" dirty="0" smtClean="0"/>
              <a:t> amyloid </a:t>
            </a:r>
            <a:r>
              <a:rPr lang="en-US" dirty="0" err="1" smtClean="0"/>
              <a:t>neerslag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ruime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tijd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vooraf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gaat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aan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dementiesymptomen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Dat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tijdsinterval</a:t>
            </a:r>
            <a:r>
              <a:rPr lang="en-US" baseline="0" dirty="0" smtClean="0"/>
              <a:t> (van </a:t>
            </a:r>
            <a:r>
              <a:rPr lang="en-US" baseline="0" dirty="0" err="1" smtClean="0"/>
              <a:t>enkele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jaren</a:t>
            </a:r>
            <a:r>
              <a:rPr lang="en-US" baseline="0" dirty="0" smtClean="0"/>
              <a:t>) </a:t>
            </a:r>
            <a:r>
              <a:rPr lang="en-US" baseline="0" dirty="0" err="1" smtClean="0"/>
              <a:t>biedt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gelegenheid</a:t>
            </a:r>
            <a:r>
              <a:rPr lang="en-US" baseline="0" dirty="0" smtClean="0"/>
              <a:t> on in </a:t>
            </a:r>
            <a:r>
              <a:rPr lang="en-US" baseline="0" dirty="0" err="1" smtClean="0"/>
              <a:t>te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grijpen</a:t>
            </a:r>
            <a:r>
              <a:rPr lang="en-US" baseline="0" dirty="0" smtClean="0"/>
              <a:t> in de </a:t>
            </a:r>
            <a:r>
              <a:rPr lang="en-US" baseline="0" dirty="0" err="1" smtClean="0"/>
              <a:t>rijping</a:t>
            </a:r>
            <a:r>
              <a:rPr lang="en-US" baseline="0" dirty="0" smtClean="0"/>
              <a:t> van het amyloid tot </a:t>
            </a:r>
            <a:r>
              <a:rPr lang="en-US" baseline="0" dirty="0" err="1" smtClean="0"/>
              <a:t>zijn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toxische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vorm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Hiermee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zouden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jaren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winst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kunnen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worden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gemaakt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voor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dementie</a:t>
            </a:r>
            <a:r>
              <a:rPr lang="en-US" baseline="0" dirty="0" smtClean="0"/>
              <a:t> manifest </a:t>
            </a:r>
            <a:r>
              <a:rPr lang="en-US" baseline="0" dirty="0" err="1" smtClean="0"/>
              <a:t>wordt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AB2E23-DFD0-C648-A4A0-F8A9857D666A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81797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034" name="Rectangle 7"/>
          <p:cNvSpPr>
            <a:spLocks noGrp="1" noChangeArrowheads="1"/>
          </p:cNvSpPr>
          <p:nvPr>
            <p:ph type="sldNum" sz="quarter" idx="5"/>
          </p:nvPr>
        </p:nvSpPr>
        <p:spPr>
          <a:extLst/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AF791430-9450-7241-B084-A80DA6671D05}" type="slidenum">
              <a:rPr lang="en-US" sz="1200">
                <a:solidFill>
                  <a:srgbClr val="000000"/>
                </a:solidFill>
                <a:latin typeface="Arial" charset="0"/>
              </a:rPr>
              <a:pPr eaLnBrk="1" hangingPunct="1"/>
              <a:t>42</a:t>
            </a:fld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4451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4452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GB" dirty="0" smtClean="0">
                <a:latin typeface="Calibri" charset="0"/>
              </a:rPr>
              <a:t>Door </a:t>
            </a:r>
            <a:r>
              <a:rPr lang="en-GB" dirty="0" err="1" smtClean="0">
                <a:latin typeface="Calibri" charset="0"/>
              </a:rPr>
              <a:t>middel</a:t>
            </a:r>
            <a:r>
              <a:rPr lang="en-GB" dirty="0" smtClean="0">
                <a:latin typeface="Calibri" charset="0"/>
              </a:rPr>
              <a:t> van </a:t>
            </a:r>
            <a:r>
              <a:rPr lang="en-GB" dirty="0" err="1" smtClean="0">
                <a:latin typeface="Calibri" charset="0"/>
              </a:rPr>
              <a:t>prachtige</a:t>
            </a:r>
            <a:r>
              <a:rPr lang="en-GB" dirty="0" smtClean="0">
                <a:latin typeface="Calibri" charset="0"/>
              </a:rPr>
              <a:t> </a:t>
            </a:r>
            <a:r>
              <a:rPr lang="en-GB" dirty="0" err="1" smtClean="0">
                <a:latin typeface="Calibri" charset="0"/>
              </a:rPr>
              <a:t>moleculaire</a:t>
            </a:r>
            <a:r>
              <a:rPr lang="en-GB" dirty="0" smtClean="0">
                <a:latin typeface="Calibri" charset="0"/>
              </a:rPr>
              <a:t> </a:t>
            </a:r>
            <a:r>
              <a:rPr lang="en-GB" dirty="0" err="1" smtClean="0">
                <a:latin typeface="Calibri" charset="0"/>
              </a:rPr>
              <a:t>dynamica</a:t>
            </a:r>
            <a:r>
              <a:rPr lang="en-GB" dirty="0" smtClean="0">
                <a:latin typeface="Calibri" charset="0"/>
              </a:rPr>
              <a:t> </a:t>
            </a:r>
            <a:r>
              <a:rPr lang="en-GB" dirty="0" err="1" smtClean="0">
                <a:latin typeface="Calibri" charset="0"/>
              </a:rPr>
              <a:t>hebben</a:t>
            </a:r>
            <a:r>
              <a:rPr lang="en-GB" dirty="0" smtClean="0">
                <a:latin typeface="Calibri" charset="0"/>
              </a:rPr>
              <a:t> we de </a:t>
            </a:r>
            <a:r>
              <a:rPr lang="en-GB" dirty="0" err="1" smtClean="0">
                <a:latin typeface="Calibri" charset="0"/>
              </a:rPr>
              <a:t>aggregatie</a:t>
            </a:r>
            <a:r>
              <a:rPr lang="en-GB" dirty="0" smtClean="0">
                <a:latin typeface="Calibri" charset="0"/>
              </a:rPr>
              <a:t> van amyloid </a:t>
            </a:r>
            <a:r>
              <a:rPr lang="en-GB" dirty="0" err="1" smtClean="0">
                <a:latin typeface="Calibri" charset="0"/>
              </a:rPr>
              <a:t>bestudeerd</a:t>
            </a:r>
            <a:r>
              <a:rPr lang="en-GB" baseline="0" dirty="0" smtClean="0">
                <a:latin typeface="Calibri" charset="0"/>
              </a:rPr>
              <a:t> </a:t>
            </a:r>
            <a:r>
              <a:rPr lang="en-GB" baseline="0" dirty="0" err="1" smtClean="0">
                <a:latin typeface="Calibri" charset="0"/>
              </a:rPr>
              <a:t>zoals</a:t>
            </a:r>
            <a:r>
              <a:rPr lang="en-GB" baseline="0" dirty="0" smtClean="0">
                <a:latin typeface="Calibri" charset="0"/>
              </a:rPr>
              <a:t> </a:t>
            </a:r>
            <a:r>
              <a:rPr lang="en-GB" baseline="0" dirty="0" err="1" smtClean="0">
                <a:latin typeface="Calibri" charset="0"/>
              </a:rPr>
              <a:t>dat</a:t>
            </a:r>
            <a:r>
              <a:rPr lang="en-GB" baseline="0" dirty="0" smtClean="0">
                <a:latin typeface="Calibri" charset="0"/>
              </a:rPr>
              <a:t> </a:t>
            </a:r>
            <a:r>
              <a:rPr lang="en-GB" baseline="0" dirty="0" err="1" smtClean="0">
                <a:latin typeface="Calibri" charset="0"/>
              </a:rPr>
              <a:t>plaatsvindt</a:t>
            </a:r>
            <a:r>
              <a:rPr lang="en-GB" baseline="0" dirty="0" smtClean="0">
                <a:latin typeface="Calibri" charset="0"/>
              </a:rPr>
              <a:t> in </a:t>
            </a:r>
            <a:r>
              <a:rPr lang="en-GB" baseline="0" dirty="0" err="1" smtClean="0">
                <a:latin typeface="Calibri" charset="0"/>
              </a:rPr>
              <a:t>een</a:t>
            </a:r>
            <a:r>
              <a:rPr lang="en-GB" baseline="0" dirty="0" smtClean="0">
                <a:latin typeface="Calibri" charset="0"/>
              </a:rPr>
              <a:t> </a:t>
            </a:r>
            <a:r>
              <a:rPr lang="en-GB" baseline="0" dirty="0" err="1" smtClean="0">
                <a:latin typeface="Calibri" charset="0"/>
              </a:rPr>
              <a:t>simulatiemodel</a:t>
            </a:r>
            <a:r>
              <a:rPr lang="en-GB" baseline="0" dirty="0" smtClean="0">
                <a:latin typeface="Calibri" charset="0"/>
              </a:rPr>
              <a:t>. Met </a:t>
            </a:r>
            <a:r>
              <a:rPr lang="en-GB" baseline="0" dirty="0" err="1" smtClean="0">
                <a:latin typeface="Calibri" charset="0"/>
              </a:rPr>
              <a:t>behulp</a:t>
            </a:r>
            <a:r>
              <a:rPr lang="en-GB" baseline="0" dirty="0" smtClean="0">
                <a:latin typeface="Calibri" charset="0"/>
              </a:rPr>
              <a:t> van supercomputer </a:t>
            </a:r>
            <a:r>
              <a:rPr lang="en-GB" baseline="0" dirty="0" err="1" smtClean="0">
                <a:latin typeface="Calibri" charset="0"/>
              </a:rPr>
              <a:t>rekentijd</a:t>
            </a:r>
            <a:r>
              <a:rPr lang="en-GB" baseline="0" dirty="0" smtClean="0">
                <a:latin typeface="Calibri" charset="0"/>
              </a:rPr>
              <a:t> (EU </a:t>
            </a:r>
            <a:r>
              <a:rPr lang="en-GB" baseline="0" dirty="0" err="1" smtClean="0">
                <a:latin typeface="Calibri" charset="0"/>
              </a:rPr>
              <a:t>faciliteit</a:t>
            </a:r>
            <a:r>
              <a:rPr lang="en-GB" baseline="0" dirty="0" smtClean="0">
                <a:latin typeface="Calibri" charset="0"/>
              </a:rPr>
              <a:t>) </a:t>
            </a:r>
            <a:r>
              <a:rPr lang="en-GB" baseline="0" dirty="0" err="1" smtClean="0">
                <a:latin typeface="Calibri" charset="0"/>
              </a:rPr>
              <a:t>werd</a:t>
            </a:r>
            <a:r>
              <a:rPr lang="en-GB" baseline="0" dirty="0" smtClean="0">
                <a:latin typeface="Calibri" charset="0"/>
              </a:rPr>
              <a:t> </a:t>
            </a:r>
            <a:r>
              <a:rPr lang="en-GB" baseline="0" dirty="0" err="1" smtClean="0">
                <a:latin typeface="Calibri" charset="0"/>
              </a:rPr>
              <a:t>berekend</a:t>
            </a:r>
            <a:r>
              <a:rPr lang="en-GB" baseline="0" dirty="0" smtClean="0">
                <a:latin typeface="Calibri" charset="0"/>
              </a:rPr>
              <a:t> op </a:t>
            </a:r>
            <a:r>
              <a:rPr lang="en-GB" baseline="0" dirty="0" err="1" smtClean="0">
                <a:latin typeface="Calibri" charset="0"/>
              </a:rPr>
              <a:t>welke</a:t>
            </a:r>
            <a:r>
              <a:rPr lang="en-GB" baseline="0" dirty="0" smtClean="0">
                <a:latin typeface="Calibri" charset="0"/>
              </a:rPr>
              <a:t> </a:t>
            </a:r>
            <a:r>
              <a:rPr lang="en-GB" baseline="0" dirty="0" err="1" smtClean="0">
                <a:latin typeface="Calibri" charset="0"/>
              </a:rPr>
              <a:t>plaat</a:t>
            </a:r>
            <a:r>
              <a:rPr lang="en-GB" baseline="0" dirty="0" smtClean="0">
                <a:latin typeface="Calibri" charset="0"/>
              </a:rPr>
              <a:t> in het amyloid </a:t>
            </a:r>
            <a:r>
              <a:rPr lang="en-GB" baseline="0" dirty="0" err="1" smtClean="0">
                <a:latin typeface="Calibri" charset="0"/>
              </a:rPr>
              <a:t>molecuul</a:t>
            </a:r>
            <a:r>
              <a:rPr lang="en-GB" baseline="0" dirty="0" smtClean="0">
                <a:latin typeface="Calibri" charset="0"/>
              </a:rPr>
              <a:t> de </a:t>
            </a:r>
            <a:r>
              <a:rPr lang="en-GB" baseline="0" dirty="0" err="1" smtClean="0">
                <a:latin typeface="Calibri" charset="0"/>
              </a:rPr>
              <a:t>samenklitting</a:t>
            </a:r>
            <a:r>
              <a:rPr lang="en-GB" baseline="0" dirty="0" smtClean="0">
                <a:latin typeface="Calibri" charset="0"/>
              </a:rPr>
              <a:t> het </a:t>
            </a:r>
            <a:r>
              <a:rPr lang="en-GB" baseline="0" dirty="0" err="1" smtClean="0">
                <a:latin typeface="Calibri" charset="0"/>
              </a:rPr>
              <a:t>sterkst</a:t>
            </a:r>
            <a:r>
              <a:rPr lang="en-GB" baseline="0" dirty="0" smtClean="0">
                <a:latin typeface="Calibri" charset="0"/>
              </a:rPr>
              <a:t> is (</a:t>
            </a:r>
            <a:r>
              <a:rPr lang="en-GB" baseline="0" dirty="0" err="1" smtClean="0">
                <a:latin typeface="Calibri" charset="0"/>
              </a:rPr>
              <a:t>zie</a:t>
            </a:r>
            <a:r>
              <a:rPr lang="en-GB" baseline="0" dirty="0" smtClean="0">
                <a:latin typeface="Calibri" charset="0"/>
              </a:rPr>
              <a:t> </a:t>
            </a:r>
            <a:r>
              <a:rPr lang="en-GB" baseline="0" dirty="0" err="1" smtClean="0">
                <a:latin typeface="Calibri" charset="0"/>
              </a:rPr>
              <a:t>pijl</a:t>
            </a:r>
            <a:r>
              <a:rPr lang="en-GB" baseline="0" dirty="0" smtClean="0">
                <a:latin typeface="Calibri" charset="0"/>
              </a:rPr>
              <a:t>). </a:t>
            </a:r>
            <a:r>
              <a:rPr lang="en-GB" baseline="0" dirty="0" err="1" smtClean="0">
                <a:latin typeface="Calibri" charset="0"/>
              </a:rPr>
              <a:t>Voor</a:t>
            </a:r>
            <a:r>
              <a:rPr lang="en-GB" baseline="0" dirty="0" smtClean="0">
                <a:latin typeface="Calibri" charset="0"/>
              </a:rPr>
              <a:t> </a:t>
            </a:r>
            <a:r>
              <a:rPr lang="en-GB" baseline="0" dirty="0" err="1" smtClean="0">
                <a:latin typeface="Calibri" charset="0"/>
              </a:rPr>
              <a:t>ze</a:t>
            </a:r>
            <a:r>
              <a:rPr lang="en-GB" baseline="0" dirty="0" smtClean="0">
                <a:latin typeface="Calibri" charset="0"/>
              </a:rPr>
              <a:t> </a:t>
            </a:r>
            <a:r>
              <a:rPr lang="en-GB" baseline="0" dirty="0" err="1" smtClean="0">
                <a:latin typeface="Calibri" charset="0"/>
              </a:rPr>
              <a:t>plaats</a:t>
            </a:r>
            <a:r>
              <a:rPr lang="en-GB" baseline="0" dirty="0" smtClean="0">
                <a:latin typeface="Calibri" charset="0"/>
              </a:rPr>
              <a:t> </a:t>
            </a:r>
            <a:r>
              <a:rPr lang="en-GB" baseline="0" dirty="0" err="1" smtClean="0">
                <a:latin typeface="Calibri" charset="0"/>
              </a:rPr>
              <a:t>hebben</a:t>
            </a:r>
            <a:r>
              <a:rPr lang="en-GB" baseline="0" dirty="0" smtClean="0">
                <a:latin typeface="Calibri" charset="0"/>
              </a:rPr>
              <a:t> we </a:t>
            </a:r>
            <a:r>
              <a:rPr lang="en-GB" baseline="0" dirty="0" err="1" smtClean="0">
                <a:latin typeface="Calibri" charset="0"/>
              </a:rPr>
              <a:t>kleine</a:t>
            </a:r>
            <a:r>
              <a:rPr lang="en-GB" baseline="0" dirty="0" smtClean="0">
                <a:latin typeface="Calibri" charset="0"/>
              </a:rPr>
              <a:t> </a:t>
            </a:r>
            <a:r>
              <a:rPr lang="en-GB" baseline="0" dirty="0" err="1" smtClean="0">
                <a:latin typeface="Calibri" charset="0"/>
              </a:rPr>
              <a:t>peptiden</a:t>
            </a:r>
            <a:r>
              <a:rPr lang="en-GB" baseline="0" dirty="0" smtClean="0">
                <a:latin typeface="Calibri" charset="0"/>
              </a:rPr>
              <a:t> </a:t>
            </a:r>
            <a:r>
              <a:rPr lang="en-GB" baseline="0" dirty="0" err="1" smtClean="0">
                <a:latin typeface="Calibri" charset="0"/>
              </a:rPr>
              <a:t>ontworpen</a:t>
            </a:r>
            <a:r>
              <a:rPr lang="en-GB" baseline="0" dirty="0" smtClean="0">
                <a:latin typeface="Calibri" charset="0"/>
              </a:rPr>
              <a:t> die de </a:t>
            </a:r>
            <a:r>
              <a:rPr lang="en-GB" baseline="0" dirty="0" err="1" smtClean="0">
                <a:latin typeface="Calibri" charset="0"/>
              </a:rPr>
              <a:t>aggregatie</a:t>
            </a:r>
            <a:r>
              <a:rPr lang="en-GB" baseline="0" dirty="0" smtClean="0">
                <a:latin typeface="Calibri" charset="0"/>
              </a:rPr>
              <a:t> </a:t>
            </a:r>
            <a:r>
              <a:rPr lang="en-GB" baseline="0" dirty="0" err="1" smtClean="0">
                <a:latin typeface="Calibri" charset="0"/>
              </a:rPr>
              <a:t>tegengaan</a:t>
            </a:r>
            <a:r>
              <a:rPr lang="en-GB" baseline="0" dirty="0" smtClean="0">
                <a:latin typeface="Calibri" charset="0"/>
              </a:rPr>
              <a:t>. Het </a:t>
            </a:r>
            <a:r>
              <a:rPr lang="en-GB" baseline="0" dirty="0" err="1" smtClean="0">
                <a:latin typeface="Calibri" charset="0"/>
              </a:rPr>
              <a:t>beste</a:t>
            </a:r>
            <a:r>
              <a:rPr lang="en-GB" baseline="0" dirty="0" smtClean="0">
                <a:latin typeface="Calibri" charset="0"/>
              </a:rPr>
              <a:t> </a:t>
            </a:r>
            <a:r>
              <a:rPr lang="en-GB" baseline="0" dirty="0" err="1" smtClean="0">
                <a:latin typeface="Calibri" charset="0"/>
              </a:rPr>
              <a:t>werkte</a:t>
            </a:r>
            <a:r>
              <a:rPr lang="en-GB" baseline="0" dirty="0" smtClean="0">
                <a:latin typeface="Calibri" charset="0"/>
              </a:rPr>
              <a:t> peptide PN22 (</a:t>
            </a:r>
            <a:r>
              <a:rPr lang="en-GB" baseline="0" dirty="0" err="1" smtClean="0">
                <a:latin typeface="Calibri" charset="0"/>
              </a:rPr>
              <a:t>onze</a:t>
            </a:r>
            <a:r>
              <a:rPr lang="en-GB" baseline="0" dirty="0" smtClean="0">
                <a:latin typeface="Calibri" charset="0"/>
              </a:rPr>
              <a:t> </a:t>
            </a:r>
            <a:r>
              <a:rPr lang="en-GB" baseline="0" dirty="0" err="1" smtClean="0">
                <a:latin typeface="Calibri" charset="0"/>
              </a:rPr>
              <a:t>eigen</a:t>
            </a:r>
            <a:r>
              <a:rPr lang="en-GB" baseline="0" dirty="0" smtClean="0">
                <a:latin typeface="Calibri" charset="0"/>
              </a:rPr>
              <a:t> code)</a:t>
            </a:r>
            <a:endParaRPr lang="en-GB" dirty="0">
              <a:latin typeface="Calibri" charset="0"/>
            </a:endParaRPr>
          </a:p>
        </p:txBody>
      </p:sp>
      <p:sp>
        <p:nvSpPr>
          <p:cNvPr id="104453" name="Tijdelijke aanduiding voor dianumm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defTabSz="914400" eaLnBrk="1" fontAlgn="base" hangingPunct="1">
              <a:spcBef>
                <a:spcPct val="0"/>
              </a:spcBef>
              <a:spcAft>
                <a:spcPct val="0"/>
              </a:spcAft>
            </a:pPr>
            <a:fld id="{A8CAEC70-C827-F749-B58A-9558BCE6329B}" type="slidenum">
              <a:rPr lang="en-US" sz="1200">
                <a:solidFill>
                  <a:srgbClr val="000000"/>
                </a:solidFill>
                <a:latin typeface="Calibri" charset="0"/>
              </a:rPr>
              <a:pPr algn="r"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t>42</a:t>
            </a:fld>
            <a:endParaRPr lang="en-US" sz="1200">
              <a:solidFill>
                <a:srgbClr val="000000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Zo</a:t>
            </a:r>
            <a:r>
              <a:rPr lang="en-US" dirty="0" smtClean="0"/>
              <a:t> </a:t>
            </a:r>
            <a:r>
              <a:rPr lang="en-US" dirty="0" err="1" smtClean="0"/>
              <a:t>ziet</a:t>
            </a:r>
            <a:r>
              <a:rPr lang="en-US" dirty="0" smtClean="0"/>
              <a:t> de </a:t>
            </a:r>
            <a:r>
              <a:rPr lang="en-US" dirty="0" err="1" smtClean="0"/>
              <a:t>interactie</a:t>
            </a:r>
            <a:r>
              <a:rPr lang="en-US" dirty="0" smtClean="0"/>
              <a:t> van PN22 met amyloid </a:t>
            </a:r>
            <a:r>
              <a:rPr lang="en-US" dirty="0" err="1" smtClean="0"/>
              <a:t>er</a:t>
            </a:r>
            <a:r>
              <a:rPr lang="en-US" dirty="0" smtClean="0"/>
              <a:t> </a:t>
            </a:r>
            <a:r>
              <a:rPr lang="en-US" dirty="0" err="1" smtClean="0"/>
              <a:t>uit</a:t>
            </a:r>
            <a:r>
              <a:rPr lang="en-US" dirty="0" smtClean="0"/>
              <a:t> in </a:t>
            </a:r>
            <a:r>
              <a:rPr lang="en-US" dirty="0" err="1" smtClean="0"/>
              <a:t>simulatiemodellen</a:t>
            </a:r>
            <a:r>
              <a:rPr lang="en-US" dirty="0" smtClean="0"/>
              <a:t>, </a:t>
            </a:r>
            <a:r>
              <a:rPr lang="en-US" dirty="0" err="1" smtClean="0"/>
              <a:t>mooi</a:t>
            </a:r>
            <a:r>
              <a:rPr lang="en-US" dirty="0" smtClean="0"/>
              <a:t> </a:t>
            </a:r>
            <a:r>
              <a:rPr lang="en-US" dirty="0" err="1" smtClean="0"/>
              <a:t>toch</a:t>
            </a:r>
            <a:r>
              <a:rPr lang="en-US" dirty="0" smtClean="0"/>
              <a:t>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AB2E23-DFD0-C648-A4A0-F8A9857D666A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53952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</a:t>
            </a:r>
            <a:r>
              <a:rPr lang="en-US" dirty="0" err="1" smtClean="0"/>
              <a:t>hebben</a:t>
            </a:r>
            <a:r>
              <a:rPr lang="en-US" dirty="0" smtClean="0"/>
              <a:t> PN 22 </a:t>
            </a:r>
            <a:r>
              <a:rPr lang="en-US" dirty="0" err="1" smtClean="0"/>
              <a:t>ook</a:t>
            </a:r>
            <a:r>
              <a:rPr lang="en-US" dirty="0" smtClean="0"/>
              <a:t> </a:t>
            </a:r>
            <a:r>
              <a:rPr lang="en-US" dirty="0" err="1" smtClean="0"/>
              <a:t>gesynthetiseerd</a:t>
            </a:r>
            <a:r>
              <a:rPr lang="en-US" dirty="0" smtClean="0"/>
              <a:t> en de </a:t>
            </a:r>
            <a:r>
              <a:rPr lang="en-US" dirty="0" err="1" smtClean="0"/>
              <a:t>beschermende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effecten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tegen</a:t>
            </a:r>
            <a:r>
              <a:rPr lang="en-US" baseline="0" dirty="0" smtClean="0"/>
              <a:t> amyloid </a:t>
            </a:r>
            <a:r>
              <a:rPr lang="en-US" baseline="0" dirty="0" err="1" smtClean="0"/>
              <a:t>schade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gemeten</a:t>
            </a:r>
            <a:r>
              <a:rPr lang="en-US" baseline="0" dirty="0" smtClean="0"/>
              <a:t> in </a:t>
            </a:r>
            <a:r>
              <a:rPr lang="en-US" baseline="0" dirty="0" err="1" smtClean="0"/>
              <a:t>celcultures</a:t>
            </a:r>
            <a:r>
              <a:rPr lang="en-US" baseline="0" dirty="0" smtClean="0"/>
              <a:t>. Van links </a:t>
            </a:r>
            <a:r>
              <a:rPr lang="en-US" baseline="0" dirty="0" err="1" smtClean="0"/>
              <a:t>naar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rechts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zie</a:t>
            </a:r>
            <a:r>
              <a:rPr lang="en-US" baseline="0" dirty="0" smtClean="0"/>
              <a:t> je </a:t>
            </a:r>
            <a:r>
              <a:rPr lang="en-US" baseline="0" dirty="0" err="1" smtClean="0"/>
              <a:t>toenemende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bescherming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tegen</a:t>
            </a:r>
            <a:r>
              <a:rPr lang="en-US" baseline="0" dirty="0" smtClean="0"/>
              <a:t> amyloid door </a:t>
            </a:r>
            <a:r>
              <a:rPr lang="en-US" baseline="0" dirty="0" err="1" smtClean="0"/>
              <a:t>een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toenemende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concentratie</a:t>
            </a:r>
            <a:r>
              <a:rPr lang="en-US" baseline="0" dirty="0" smtClean="0"/>
              <a:t> van PN22. </a:t>
            </a:r>
            <a:r>
              <a:rPr lang="en-US" baseline="0" dirty="0" err="1" smtClean="0"/>
              <a:t>Dit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hebben</a:t>
            </a:r>
            <a:r>
              <a:rPr lang="en-US" baseline="0" dirty="0" smtClean="0"/>
              <a:t> we </a:t>
            </a:r>
            <a:r>
              <a:rPr lang="en-US" baseline="0" dirty="0" err="1" smtClean="0"/>
              <a:t>ook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kunnen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vaststellen</a:t>
            </a:r>
            <a:r>
              <a:rPr lang="en-US" baseline="0" dirty="0" smtClean="0"/>
              <a:t> in </a:t>
            </a:r>
            <a:r>
              <a:rPr lang="en-US" baseline="0" dirty="0" err="1" smtClean="0"/>
              <a:t>levende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muizenhersenen</a:t>
            </a:r>
            <a:r>
              <a:rPr lang="en-US" baseline="0" dirty="0" smtClean="0"/>
              <a:t> en </a:t>
            </a:r>
            <a:r>
              <a:rPr lang="en-US" baseline="0" dirty="0" err="1" smtClean="0"/>
              <a:t>geheugentesten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Hierna</a:t>
            </a:r>
            <a:r>
              <a:rPr lang="en-US" baseline="0" dirty="0" smtClean="0"/>
              <a:t> is </a:t>
            </a:r>
            <a:r>
              <a:rPr lang="en-US" baseline="0" dirty="0" err="1" smtClean="0"/>
              <a:t>dit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onderzoek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geeindigd</a:t>
            </a:r>
            <a:r>
              <a:rPr lang="en-US" baseline="0" dirty="0" smtClean="0"/>
              <a:t> door </a:t>
            </a:r>
            <a:r>
              <a:rPr lang="en-US" baseline="0" dirty="0" err="1" smtClean="0"/>
              <a:t>aflopen</a:t>
            </a:r>
            <a:r>
              <a:rPr lang="en-US" baseline="0" dirty="0" smtClean="0"/>
              <a:t> van </a:t>
            </a:r>
            <a:r>
              <a:rPr lang="en-US" baseline="0" dirty="0" err="1" smtClean="0"/>
              <a:t>subsidie</a:t>
            </a:r>
            <a:r>
              <a:rPr lang="en-US" baseline="0" dirty="0" smtClean="0"/>
              <a:t> en </a:t>
            </a:r>
            <a:r>
              <a:rPr lang="en-US" baseline="0" dirty="0" err="1" smtClean="0"/>
              <a:t>pensionering</a:t>
            </a:r>
            <a:r>
              <a:rPr lang="en-US" baseline="0" dirty="0" smtClean="0"/>
              <a:t> van de senior </a:t>
            </a:r>
            <a:r>
              <a:rPr lang="en-US" baseline="0" dirty="0" err="1" smtClean="0"/>
              <a:t>onderzoeker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uw</a:t>
            </a:r>
            <a:r>
              <a:rPr lang="en-US" baseline="0" dirty="0" smtClean="0"/>
              <a:t> </a:t>
            </a:r>
            <a:r>
              <a:rPr lang="en-US" baseline="0" dirty="0" err="1" smtClean="0"/>
              <a:t>jaargenoot</a:t>
            </a:r>
            <a:r>
              <a:rPr lang="en-US" baseline="0" dirty="0" smtClean="0"/>
              <a:t> Luiten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AB2E23-DFD0-C648-A4A0-F8A9857D666A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96532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Op </a:t>
            </a:r>
            <a:r>
              <a:rPr lang="en-US" dirty="0" err="1" smtClean="0"/>
              <a:t>dit</a:t>
            </a:r>
            <a:r>
              <a:rPr lang="en-US" dirty="0" smtClean="0"/>
              <a:t> moment </a:t>
            </a:r>
            <a:r>
              <a:rPr lang="en-US" dirty="0" err="1" smtClean="0"/>
              <a:t>si</a:t>
            </a:r>
            <a:r>
              <a:rPr lang="en-US" dirty="0" smtClean="0"/>
              <a:t> </a:t>
            </a:r>
            <a:r>
              <a:rPr lang="en-US" dirty="0" err="1" smtClean="0"/>
              <a:t>er</a:t>
            </a:r>
            <a:r>
              <a:rPr lang="en-US" dirty="0" smtClean="0"/>
              <a:t> </a:t>
            </a:r>
            <a:r>
              <a:rPr lang="en-US" dirty="0" err="1" smtClean="0"/>
              <a:t>veel</a:t>
            </a:r>
            <a:r>
              <a:rPr lang="en-US" dirty="0" smtClean="0"/>
              <a:t> </a:t>
            </a:r>
            <a:r>
              <a:rPr lang="en-US" dirty="0" err="1" smtClean="0"/>
              <a:t>belangstelling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voor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risicofactoren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voor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alzheimer</a:t>
            </a:r>
            <a:r>
              <a:rPr lang="en-US" baseline="0" dirty="0" smtClean="0"/>
              <a:t>, die we </a:t>
            </a:r>
            <a:r>
              <a:rPr lang="en-US" baseline="0" dirty="0" err="1" smtClean="0"/>
              <a:t>relatief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eenvoudig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kunnen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beinvloeden</a:t>
            </a:r>
            <a:r>
              <a:rPr lang="en-US" baseline="0" dirty="0" smtClean="0"/>
              <a:t> door </a:t>
            </a:r>
            <a:r>
              <a:rPr lang="en-US" baseline="0" dirty="0" err="1" smtClean="0"/>
              <a:t>aanpassing</a:t>
            </a:r>
            <a:r>
              <a:rPr lang="en-US" baseline="0" dirty="0" smtClean="0"/>
              <a:t> van </a:t>
            </a:r>
            <a:r>
              <a:rPr lang="en-US" baseline="0" dirty="0" err="1" smtClean="0"/>
              <a:t>levensstijl</a:t>
            </a:r>
            <a:r>
              <a:rPr lang="en-US" baseline="0" dirty="0" smtClean="0"/>
              <a:t>. Het </a:t>
            </a:r>
            <a:r>
              <a:rPr lang="en-US" baseline="0" dirty="0" err="1" smtClean="0"/>
              <a:t>blijkt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dat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afname</a:t>
            </a:r>
            <a:r>
              <a:rPr lang="en-US" baseline="0" dirty="0" smtClean="0"/>
              <a:t> van </a:t>
            </a:r>
            <a:r>
              <a:rPr lang="en-US" baseline="0" dirty="0" err="1" smtClean="0"/>
              <a:t>hersendoorbloeding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bij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veroudering</a:t>
            </a:r>
            <a:r>
              <a:rPr lang="en-US" baseline="0" dirty="0" smtClean="0"/>
              <a:t> en </a:t>
            </a:r>
            <a:r>
              <a:rPr lang="en-US" baseline="0" dirty="0" err="1" smtClean="0"/>
              <a:t>alzheimer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aantrekkelijke</a:t>
            </a:r>
            <a:r>
              <a:rPr lang="en-US" baseline="0" dirty="0" smtClean="0"/>
              <a:t> ‘target’ </a:t>
            </a:r>
            <a:r>
              <a:rPr lang="en-US" baseline="0" dirty="0" err="1" smtClean="0"/>
              <a:t>voor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behandeling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vormt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AB2E23-DFD0-C648-A4A0-F8A9857D666A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2344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Bloedvoorziening</a:t>
            </a:r>
            <a:r>
              <a:rPr lang="en-US" dirty="0" smtClean="0"/>
              <a:t> in de </a:t>
            </a:r>
            <a:r>
              <a:rPr lang="en-US" dirty="0" err="1" smtClean="0"/>
              <a:t>hersenen</a:t>
            </a:r>
            <a:r>
              <a:rPr lang="en-US" dirty="0" smtClean="0"/>
              <a:t> </a:t>
            </a:r>
            <a:r>
              <a:rPr lang="en-US" dirty="0" err="1" smtClean="0"/>
              <a:t>gaat</a:t>
            </a:r>
            <a:r>
              <a:rPr lang="en-US" baseline="0" dirty="0" smtClean="0"/>
              <a:t> via </a:t>
            </a:r>
            <a:r>
              <a:rPr lang="en-US" baseline="0" dirty="0" err="1" smtClean="0"/>
              <a:t>een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klein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aantal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grote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arterien</a:t>
            </a:r>
            <a:r>
              <a:rPr lang="en-US" baseline="0" dirty="0" smtClean="0"/>
              <a:t> die </a:t>
            </a:r>
            <a:r>
              <a:rPr lang="en-US" baseline="0" dirty="0" err="1" smtClean="0"/>
              <a:t>zich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sterk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vertakken</a:t>
            </a:r>
            <a:r>
              <a:rPr lang="en-US" baseline="0" dirty="0" smtClean="0"/>
              <a:t> tot </a:t>
            </a:r>
            <a:r>
              <a:rPr lang="en-US" baseline="0" dirty="0" err="1" smtClean="0"/>
              <a:t>grote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aantallen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kleine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capillairtjes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Deze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zijn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pportwachters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voor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aanvoer</a:t>
            </a:r>
            <a:r>
              <a:rPr lang="en-US" baseline="0" dirty="0" smtClean="0"/>
              <a:t> van glucose </a:t>
            </a:r>
            <a:r>
              <a:rPr lang="en-US" baseline="0" dirty="0" err="1" smtClean="0"/>
              <a:t>naar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zenuwcel</a:t>
            </a:r>
            <a:r>
              <a:rPr lang="en-US" baseline="0" dirty="0" smtClean="0"/>
              <a:t> maar </a:t>
            </a:r>
            <a:r>
              <a:rPr lang="en-US" baseline="0" dirty="0" err="1" smtClean="0"/>
              <a:t>ook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afvoerders</a:t>
            </a:r>
            <a:r>
              <a:rPr lang="en-US" baseline="0" dirty="0" smtClean="0"/>
              <a:t> van </a:t>
            </a:r>
            <a:r>
              <a:rPr lang="en-US" baseline="0" dirty="0" err="1" smtClean="0"/>
              <a:t>afvalmateriaal</a:t>
            </a:r>
            <a:r>
              <a:rPr lang="en-US" baseline="0" dirty="0" smtClean="0"/>
              <a:t> en het </a:t>
            </a:r>
            <a:r>
              <a:rPr lang="en-US" baseline="0" dirty="0" err="1" smtClean="0"/>
              <a:t>schadelijke</a:t>
            </a:r>
            <a:r>
              <a:rPr lang="en-US" baseline="0" dirty="0" smtClean="0"/>
              <a:t> amyloid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AB2E23-DFD0-C648-A4A0-F8A9857D666A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4263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Ute</a:t>
            </a:r>
            <a:r>
              <a:rPr lang="en-US" sz="1600" b="1" dirty="0" err="1" smtClean="0"/>
              <a:t>rmohlen</a:t>
            </a:r>
            <a:r>
              <a:rPr lang="en-US" sz="1600" b="1" dirty="0" smtClean="0"/>
              <a:t>. </a:t>
            </a:r>
            <a:r>
              <a:rPr lang="en-US" sz="1600" b="1" dirty="0" err="1" smtClean="0"/>
              <a:t>Een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britse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kunstenaar</a:t>
            </a:r>
            <a:r>
              <a:rPr lang="en-US" sz="1600" b="1" dirty="0" smtClean="0"/>
              <a:t> met Alzheimer. </a:t>
            </a:r>
            <a:r>
              <a:rPr lang="en-US" sz="1600" b="1" dirty="0" err="1" smtClean="0"/>
              <a:t>Zie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aan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zijn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zelfportretten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wat</a:t>
            </a:r>
            <a:r>
              <a:rPr lang="en-US" sz="1600" b="1" dirty="0" smtClean="0"/>
              <a:t> Alzheimer met het </a:t>
            </a:r>
            <a:r>
              <a:rPr lang="en-US" sz="1600" b="1" dirty="0" err="1" smtClean="0"/>
              <a:t>bewustzijn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doet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AB2E23-DFD0-C648-A4A0-F8A9857D666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20432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Dit</a:t>
            </a:r>
            <a:r>
              <a:rPr lang="en-US" dirty="0" smtClean="0"/>
              <a:t> </a:t>
            </a:r>
            <a:r>
              <a:rPr lang="en-US" dirty="0" err="1" smtClean="0"/>
              <a:t>amylid</a:t>
            </a:r>
            <a:r>
              <a:rPr lang="en-US" dirty="0" smtClean="0"/>
              <a:t> </a:t>
            </a:r>
            <a:r>
              <a:rPr lang="en-US" dirty="0" err="1" smtClean="0"/>
              <a:t>afvoersysteem</a:t>
            </a:r>
            <a:r>
              <a:rPr lang="en-US" dirty="0" smtClean="0"/>
              <a:t> </a:t>
            </a:r>
            <a:r>
              <a:rPr lang="en-US" dirty="0" err="1" smtClean="0"/>
              <a:t>gaat</a:t>
            </a:r>
            <a:r>
              <a:rPr lang="en-US" dirty="0" smtClean="0"/>
              <a:t> via de </a:t>
            </a:r>
            <a:r>
              <a:rPr lang="en-US" dirty="0" err="1" smtClean="0"/>
              <a:t>zg</a:t>
            </a:r>
            <a:r>
              <a:rPr lang="en-US" dirty="0" smtClean="0"/>
              <a:t>. LRP</a:t>
            </a:r>
            <a:r>
              <a:rPr lang="en-US" baseline="0" dirty="0" smtClean="0"/>
              <a:t> transporters.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AB2E23-DFD0-C648-A4A0-F8A9857D666A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26684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Bij</a:t>
            </a:r>
            <a:r>
              <a:rPr lang="en-US" dirty="0" smtClean="0"/>
              <a:t> </a:t>
            </a:r>
            <a:r>
              <a:rPr lang="en-US" dirty="0" err="1" smtClean="0"/>
              <a:t>oude</a:t>
            </a:r>
            <a:r>
              <a:rPr lang="en-US" dirty="0" smtClean="0"/>
              <a:t> </a:t>
            </a:r>
            <a:r>
              <a:rPr lang="en-US" dirty="0" err="1" smtClean="0"/>
              <a:t>mensen</a:t>
            </a:r>
            <a:r>
              <a:rPr lang="en-US" dirty="0" smtClean="0"/>
              <a:t> (</a:t>
            </a:r>
            <a:r>
              <a:rPr lang="en-US" dirty="0" err="1" smtClean="0"/>
              <a:t>jij</a:t>
            </a:r>
            <a:r>
              <a:rPr lang="en-US" dirty="0" smtClean="0"/>
              <a:t> en </a:t>
            </a:r>
            <a:r>
              <a:rPr lang="en-US" dirty="0" err="1" smtClean="0"/>
              <a:t>ik</a:t>
            </a:r>
            <a:r>
              <a:rPr lang="en-US" dirty="0" smtClean="0"/>
              <a:t>) maar in </a:t>
            </a:r>
            <a:r>
              <a:rPr lang="en-US" dirty="0" err="1" smtClean="0"/>
              <a:t>principe</a:t>
            </a:r>
            <a:r>
              <a:rPr lang="en-US" dirty="0" smtClean="0"/>
              <a:t> in </a:t>
            </a:r>
            <a:r>
              <a:rPr lang="en-US" dirty="0" err="1" smtClean="0"/>
              <a:t>alle</a:t>
            </a:r>
            <a:r>
              <a:rPr lang="en-US" dirty="0" smtClean="0"/>
              <a:t> </a:t>
            </a:r>
            <a:r>
              <a:rPr lang="en-US" dirty="0" err="1" smtClean="0"/>
              <a:t>zoogdieren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treedt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gelijdelijk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degeneratie</a:t>
            </a:r>
            <a:r>
              <a:rPr lang="en-US" baseline="0" dirty="0" smtClean="0"/>
              <a:t> op van de </a:t>
            </a:r>
            <a:r>
              <a:rPr lang="en-US" baseline="0" dirty="0" err="1" smtClean="0"/>
              <a:t>capillairen</a:t>
            </a:r>
            <a:r>
              <a:rPr lang="en-US" baseline="0" dirty="0" smtClean="0"/>
              <a:t> door </a:t>
            </a:r>
            <a:r>
              <a:rPr lang="en-US" baseline="0" dirty="0" err="1" smtClean="0"/>
              <a:t>neerslagen</a:t>
            </a:r>
            <a:r>
              <a:rPr lang="en-US" baseline="0" dirty="0" smtClean="0"/>
              <a:t> van </a:t>
            </a:r>
            <a:r>
              <a:rPr lang="en-US" baseline="0" dirty="0" err="1" smtClean="0"/>
              <a:t>collageen</a:t>
            </a:r>
            <a:r>
              <a:rPr lang="en-US" baseline="0" dirty="0" smtClean="0"/>
              <a:t> in de </a:t>
            </a:r>
            <a:r>
              <a:rPr lang="en-US" baseline="0" dirty="0" err="1" smtClean="0"/>
              <a:t>capillairwand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Dit</a:t>
            </a:r>
            <a:r>
              <a:rPr lang="en-US" baseline="0" dirty="0" smtClean="0"/>
              <a:t> is met name het </a:t>
            </a:r>
            <a:r>
              <a:rPr lang="en-US" baseline="0" dirty="0" err="1" smtClean="0"/>
              <a:t>geval</a:t>
            </a:r>
            <a:r>
              <a:rPr lang="en-US" baseline="0" dirty="0" smtClean="0"/>
              <a:t> in </a:t>
            </a:r>
            <a:r>
              <a:rPr lang="en-US" baseline="0" dirty="0" err="1" smtClean="0"/>
              <a:t>patienten</a:t>
            </a:r>
            <a:r>
              <a:rPr lang="en-US" baseline="0" dirty="0" smtClean="0"/>
              <a:t> met </a:t>
            </a:r>
            <a:r>
              <a:rPr lang="en-US" baseline="0" dirty="0" err="1" smtClean="0"/>
              <a:t>alzheimer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onderzocht</a:t>
            </a:r>
            <a:r>
              <a:rPr lang="en-US" baseline="0" dirty="0" smtClean="0"/>
              <a:t> in het postmortem </a:t>
            </a:r>
            <a:r>
              <a:rPr lang="en-US" baseline="0" dirty="0" err="1" smtClean="0"/>
              <a:t>brein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AB2E23-DFD0-C648-A4A0-F8A9857D666A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55325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Ik</a:t>
            </a:r>
            <a:r>
              <a:rPr lang="en-US" dirty="0" smtClean="0"/>
              <a:t> </a:t>
            </a:r>
            <a:r>
              <a:rPr lang="en-US" dirty="0" err="1" smtClean="0"/>
              <a:t>heb</a:t>
            </a:r>
            <a:r>
              <a:rPr lang="en-US" dirty="0" smtClean="0"/>
              <a:t> </a:t>
            </a:r>
            <a:r>
              <a:rPr lang="en-US" dirty="0" err="1" smtClean="0"/>
              <a:t>hier</a:t>
            </a:r>
            <a:r>
              <a:rPr lang="en-US" dirty="0" smtClean="0"/>
              <a:t> </a:t>
            </a:r>
            <a:r>
              <a:rPr lang="en-US" dirty="0" err="1" smtClean="0"/>
              <a:t>een</a:t>
            </a:r>
            <a:r>
              <a:rPr lang="en-US" dirty="0" smtClean="0"/>
              <a:t> </a:t>
            </a:r>
            <a:r>
              <a:rPr lang="en-US" dirty="0" err="1" smtClean="0"/>
              <a:t>paar</a:t>
            </a:r>
            <a:r>
              <a:rPr lang="en-US" dirty="0" smtClean="0"/>
              <a:t> </a:t>
            </a:r>
            <a:r>
              <a:rPr lang="en-US" dirty="0" err="1" smtClean="0"/>
              <a:t>factoren</a:t>
            </a:r>
            <a:r>
              <a:rPr lang="en-US" dirty="0" smtClean="0"/>
              <a:t> op </a:t>
            </a:r>
            <a:r>
              <a:rPr lang="en-US" dirty="0" err="1" smtClean="0"/>
              <a:t>een</a:t>
            </a:r>
            <a:r>
              <a:rPr lang="en-US" dirty="0" smtClean="0"/>
              <a:t> </a:t>
            </a:r>
            <a:r>
              <a:rPr lang="en-US" dirty="0" err="1" smtClean="0"/>
              <a:t>ritje</a:t>
            </a:r>
            <a:r>
              <a:rPr lang="en-US" dirty="0" smtClean="0"/>
              <a:t> </a:t>
            </a:r>
            <a:r>
              <a:rPr lang="en-US" dirty="0" err="1" smtClean="0"/>
              <a:t>gezet</a:t>
            </a:r>
            <a:r>
              <a:rPr lang="en-US" dirty="0" smtClean="0"/>
              <a:t> </a:t>
            </a:r>
            <a:r>
              <a:rPr lang="en-US" dirty="0" err="1" smtClean="0"/>
              <a:t>dei</a:t>
            </a:r>
            <a:r>
              <a:rPr lang="en-US" dirty="0" smtClean="0"/>
              <a:t> van </a:t>
            </a:r>
            <a:r>
              <a:rPr lang="en-US" dirty="0" err="1" smtClean="0"/>
              <a:t>invloed</a:t>
            </a:r>
            <a:r>
              <a:rPr lang="en-US" dirty="0" smtClean="0"/>
              <a:t> </a:t>
            </a:r>
            <a:r>
              <a:rPr lang="en-US" dirty="0" err="1" smtClean="0"/>
              <a:t>zijn</a:t>
            </a:r>
            <a:r>
              <a:rPr lang="en-US" dirty="0" smtClean="0"/>
              <a:t> op de </a:t>
            </a:r>
            <a:r>
              <a:rPr lang="en-US" dirty="0" err="1" smtClean="0"/>
              <a:t>microvasculaire</a:t>
            </a:r>
            <a:r>
              <a:rPr lang="en-US" dirty="0" smtClean="0"/>
              <a:t> </a:t>
            </a:r>
            <a:r>
              <a:rPr lang="en-US" dirty="0" err="1" smtClean="0"/>
              <a:t>afbraak</a:t>
            </a:r>
            <a:r>
              <a:rPr lang="en-US" baseline="0" dirty="0" smtClean="0"/>
              <a:t> De les is </a:t>
            </a:r>
            <a:r>
              <a:rPr lang="en-US" baseline="0" dirty="0" err="1" smtClean="0"/>
              <a:t>dus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dat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gezond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eten</a:t>
            </a:r>
            <a:r>
              <a:rPr lang="en-US" baseline="0" dirty="0" smtClean="0"/>
              <a:t> en </a:t>
            </a:r>
            <a:r>
              <a:rPr lang="en-US" baseline="0" dirty="0" err="1" smtClean="0"/>
              <a:t>controle</a:t>
            </a:r>
            <a:r>
              <a:rPr lang="en-US" baseline="0" dirty="0" smtClean="0"/>
              <a:t> op de </a:t>
            </a:r>
            <a:r>
              <a:rPr lang="en-US" baseline="0" dirty="0" err="1" smtClean="0"/>
              <a:t>bloeddruk</a:t>
            </a:r>
            <a:r>
              <a:rPr lang="en-US" baseline="0" dirty="0" smtClean="0"/>
              <a:t> door de </a:t>
            </a:r>
            <a:r>
              <a:rPr lang="en-US" baseline="0" dirty="0" err="1" smtClean="0"/>
              <a:t>cardioloog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goed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manier</a:t>
            </a:r>
            <a:r>
              <a:rPr lang="en-US" baseline="0" dirty="0" smtClean="0"/>
              <a:t> is </a:t>
            </a:r>
            <a:r>
              <a:rPr lang="en-US" baseline="0" dirty="0" err="1" smtClean="0"/>
              <a:t>om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vaatdegeneratie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tegen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gaan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Daarmee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beinvloedt</a:t>
            </a:r>
            <a:r>
              <a:rPr lang="en-US" baseline="0" dirty="0" smtClean="0"/>
              <a:t> je </a:t>
            </a:r>
            <a:r>
              <a:rPr lang="en-US" baseline="0" dirty="0" err="1" smtClean="0"/>
              <a:t>positief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kans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dat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alzheimer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zich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ontwikkelen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AB2E23-DFD0-C648-A4A0-F8A9857D666A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751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dirty="0" err="1" smtClean="0"/>
              <a:t>Onder</a:t>
            </a:r>
            <a:r>
              <a:rPr lang="en-US" sz="1600" dirty="0" smtClean="0"/>
              <a:t> ‘</a:t>
            </a:r>
            <a:r>
              <a:rPr lang="en-US" sz="1600" dirty="0" err="1" smtClean="0"/>
              <a:t>eigenartig</a:t>
            </a:r>
            <a:r>
              <a:rPr lang="en-US" sz="1600" dirty="0" smtClean="0"/>
              <a:t>’ </a:t>
            </a:r>
            <a:r>
              <a:rPr lang="en-US" sz="1600" dirty="0" err="1" smtClean="0"/>
              <a:t>verstond</a:t>
            </a:r>
            <a:r>
              <a:rPr lang="en-US" sz="1600" dirty="0" smtClean="0"/>
              <a:t> Alzheimer </a:t>
            </a:r>
            <a:r>
              <a:rPr lang="en-US" sz="1600" dirty="0" err="1" smtClean="0"/>
              <a:t>waarschijnlijk</a:t>
            </a:r>
            <a:r>
              <a:rPr lang="en-US" sz="1600" dirty="0" smtClean="0"/>
              <a:t>: ‘met </a:t>
            </a:r>
            <a:r>
              <a:rPr lang="en-US" sz="1600" dirty="0" err="1" smtClean="0"/>
              <a:t>een</a:t>
            </a:r>
            <a:r>
              <a:rPr lang="en-US" sz="1600" dirty="0" smtClean="0"/>
              <a:t> </a:t>
            </a:r>
            <a:r>
              <a:rPr lang="en-US" sz="1600" dirty="0" err="1" smtClean="0"/>
              <a:t>eigen</a:t>
            </a:r>
            <a:r>
              <a:rPr lang="en-US" sz="1600" dirty="0" smtClean="0"/>
              <a:t> </a:t>
            </a:r>
            <a:r>
              <a:rPr lang="en-US" sz="1600" dirty="0" err="1" smtClean="0"/>
              <a:t>aard</a:t>
            </a:r>
            <a:r>
              <a:rPr lang="en-US" sz="1600" dirty="0" smtClean="0"/>
              <a:t>’ </a:t>
            </a:r>
            <a:r>
              <a:rPr lang="en-US" sz="1600" dirty="0" err="1" smtClean="0"/>
              <a:t>dus</a:t>
            </a:r>
            <a:r>
              <a:rPr lang="en-US" sz="1600" dirty="0" smtClean="0"/>
              <a:t> </a:t>
            </a:r>
            <a:r>
              <a:rPr lang="en-US" sz="1600" dirty="0" err="1" smtClean="0"/>
              <a:t>een</a:t>
            </a:r>
            <a:r>
              <a:rPr lang="en-US" sz="1600" dirty="0" smtClean="0"/>
              <a:t> </a:t>
            </a:r>
            <a:r>
              <a:rPr lang="en-US" sz="1600" dirty="0" err="1" smtClean="0"/>
              <a:t>ziekte</a:t>
            </a:r>
            <a:r>
              <a:rPr lang="en-US" sz="1600" dirty="0" smtClean="0"/>
              <a:t> met </a:t>
            </a:r>
            <a:r>
              <a:rPr lang="en-US" sz="1600" dirty="0" err="1" smtClean="0"/>
              <a:t>specifieke</a:t>
            </a:r>
            <a:r>
              <a:rPr lang="en-US" sz="1600" dirty="0" smtClean="0"/>
              <a:t> </a:t>
            </a:r>
            <a:r>
              <a:rPr lang="en-US" sz="1600" dirty="0" err="1" smtClean="0"/>
              <a:t>eigenschappen</a:t>
            </a:r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AB2E23-DFD0-C648-A4A0-F8A9857D666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8023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Verlies</a:t>
            </a:r>
            <a:r>
              <a:rPr lang="en-US" dirty="0" smtClean="0"/>
              <a:t> van </a:t>
            </a:r>
            <a:r>
              <a:rPr lang="en-US" dirty="0" err="1" smtClean="0"/>
              <a:t>gevoel</a:t>
            </a:r>
            <a:r>
              <a:rPr lang="en-US" dirty="0" smtClean="0"/>
              <a:t> van </a:t>
            </a:r>
            <a:r>
              <a:rPr lang="en-US" dirty="0" err="1" smtClean="0"/>
              <a:t>plaats</a:t>
            </a:r>
            <a:r>
              <a:rPr lang="en-US" dirty="0" smtClean="0"/>
              <a:t> en </a:t>
            </a:r>
            <a:r>
              <a:rPr lang="en-US" dirty="0" err="1" smtClean="0"/>
              <a:t>tijd</a:t>
            </a:r>
            <a:r>
              <a:rPr lang="en-US" dirty="0" smtClean="0"/>
              <a:t> is heel </a:t>
            </a:r>
            <a:r>
              <a:rPr lang="en-US" dirty="0" err="1" smtClean="0"/>
              <a:t>kenmerkend</a:t>
            </a:r>
            <a:r>
              <a:rPr lang="en-US" baseline="0" dirty="0" smtClean="0"/>
              <a:t> en </a:t>
            </a:r>
            <a:r>
              <a:rPr lang="en-US" baseline="0" dirty="0" err="1" smtClean="0"/>
              <a:t>te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verklaren</a:t>
            </a:r>
            <a:r>
              <a:rPr lang="en-US" baseline="0" dirty="0" smtClean="0"/>
              <a:t> door </a:t>
            </a:r>
            <a:r>
              <a:rPr lang="en-US" baseline="0" dirty="0" err="1" smtClean="0"/>
              <a:t>degeneratie</a:t>
            </a:r>
            <a:r>
              <a:rPr lang="en-US" baseline="0" dirty="0" smtClean="0"/>
              <a:t> van de hippocampus. </a:t>
            </a:r>
            <a:r>
              <a:rPr lang="en-US" baseline="0" dirty="0" err="1" smtClean="0"/>
              <a:t>Hier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begint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ook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vrijwel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altijd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hersenbeschadiging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bij</a:t>
            </a:r>
            <a:r>
              <a:rPr lang="en-US" baseline="0" dirty="0" smtClean="0"/>
              <a:t> Alzheimer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AB2E23-DFD0-C648-A4A0-F8A9857D666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0655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Uit</a:t>
            </a:r>
            <a:r>
              <a:rPr lang="en-US" dirty="0" smtClean="0"/>
              <a:t> </a:t>
            </a:r>
            <a:r>
              <a:rPr lang="en-US" dirty="0" err="1" smtClean="0"/>
              <a:t>dit</a:t>
            </a:r>
            <a:r>
              <a:rPr lang="en-US" dirty="0" smtClean="0"/>
              <a:t> </a:t>
            </a:r>
            <a:r>
              <a:rPr lang="en-US" dirty="0" err="1" smtClean="0"/>
              <a:t>grafiekje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zie</a:t>
            </a:r>
            <a:r>
              <a:rPr lang="en-US" baseline="0" dirty="0" smtClean="0"/>
              <a:t> je </a:t>
            </a:r>
            <a:r>
              <a:rPr lang="en-US" baseline="0" dirty="0" err="1" smtClean="0"/>
              <a:t>goed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dat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onderzoek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aan</a:t>
            </a:r>
            <a:r>
              <a:rPr lang="en-US" baseline="0" dirty="0" smtClean="0"/>
              <a:t> Alzheimer pas </a:t>
            </a:r>
            <a:r>
              <a:rPr lang="en-US" baseline="0" dirty="0" err="1" smtClean="0"/>
              <a:t>eind</a:t>
            </a:r>
            <a:r>
              <a:rPr lang="en-US" baseline="0" dirty="0" smtClean="0"/>
              <a:t> </a:t>
            </a:r>
            <a:r>
              <a:rPr lang="en-US" baseline="0" dirty="0" err="1" smtClean="0"/>
              <a:t>jaren</a:t>
            </a:r>
            <a:r>
              <a:rPr lang="en-US" baseline="0" dirty="0" smtClean="0"/>
              <a:t> 80 op gang </a:t>
            </a:r>
            <a:r>
              <a:rPr lang="en-US" baseline="0" dirty="0" err="1" smtClean="0"/>
              <a:t>begon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komen</a:t>
            </a:r>
            <a:r>
              <a:rPr lang="en-US" baseline="0" dirty="0" smtClean="0"/>
              <a:t>. De </a:t>
            </a:r>
            <a:r>
              <a:rPr lang="en-US" baseline="0" dirty="0" err="1" smtClean="0"/>
              <a:t>getallen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wijzen</a:t>
            </a:r>
            <a:r>
              <a:rPr lang="en-US" baseline="0" dirty="0" smtClean="0"/>
              <a:t> op het </a:t>
            </a:r>
            <a:r>
              <a:rPr lang="en-US" baseline="0" dirty="0" err="1" smtClean="0"/>
              <a:t>anatal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publicaties</a:t>
            </a:r>
            <a:r>
              <a:rPr lang="en-US" baseline="0" dirty="0" smtClean="0"/>
              <a:t> over </a:t>
            </a:r>
            <a:r>
              <a:rPr lang="en-US" baseline="0" dirty="0" err="1" smtClean="0"/>
              <a:t>dit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onderwerp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dat</a:t>
            </a:r>
            <a:r>
              <a:rPr lang="en-US" baseline="0" dirty="0" smtClean="0"/>
              <a:t> elk </a:t>
            </a:r>
            <a:r>
              <a:rPr lang="en-US" baseline="0" dirty="0" err="1" smtClean="0"/>
              <a:t>jaar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verschijnt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AB2E23-DFD0-C648-A4A0-F8A9857D666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3761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BC01ECF-5251-DF48-A928-63FB4D0C69A0}" type="slidenum">
              <a:rPr lang="en-US">
                <a:solidFill>
                  <a:srgbClr val="1F497D"/>
                </a:solidFill>
              </a:rPr>
              <a:pPr/>
              <a:t>14</a:t>
            </a:fld>
            <a:endParaRPr lang="en-US">
              <a:solidFill>
                <a:srgbClr val="1F497D"/>
              </a:solidFill>
            </a:endParaRPr>
          </a:p>
        </p:txBody>
      </p:sp>
      <p:sp>
        <p:nvSpPr>
          <p:cNvPr id="65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1413" y="685800"/>
            <a:ext cx="4572000" cy="34290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r>
              <a:rPr lang="nl-NL" sz="3200"/>
              <a:t>Ziekte van Alzheimer</a:t>
            </a:r>
          </a:p>
          <a:p>
            <a:r>
              <a:rPr lang="nl-NL" sz="3200"/>
              <a:t>zijaanzicht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1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D0F2DA1-3C54-FC4B-BC2E-3D01678708CD}" type="slidenum">
              <a:rPr lang="en-US" sz="1200" b="0">
                <a:solidFill>
                  <a:prstClr val="black"/>
                </a:solidFill>
              </a:rPr>
              <a:pPr eaLnBrk="1" hangingPunct="1"/>
              <a:t>15</a:t>
            </a:fld>
            <a:endParaRPr lang="en-US" sz="1200" b="0">
              <a:solidFill>
                <a:prstClr val="black"/>
              </a:solidFill>
            </a:endParaRPr>
          </a:p>
        </p:txBody>
      </p:sp>
      <p:sp>
        <p:nvSpPr>
          <p:cNvPr id="346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61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935" y="4343766"/>
            <a:ext cx="5028132" cy="411406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nl-NL" sz="3200">
                <a:latin typeface="Arial" charset="0"/>
              </a:rPr>
              <a:t>Normaal</a:t>
            </a:r>
          </a:p>
          <a:p>
            <a:pPr eaLnBrk="1" hangingPunct="1"/>
            <a:r>
              <a:rPr lang="nl-NL" sz="3200">
                <a:latin typeface="Arial" charset="0"/>
              </a:rPr>
              <a:t>doorsnede op het niveau van de thalamus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Tau is </a:t>
            </a:r>
            <a:r>
              <a:rPr lang="en-US" dirty="0" err="1" smtClean="0"/>
              <a:t>een</a:t>
            </a:r>
            <a:r>
              <a:rPr lang="en-US" dirty="0" smtClean="0"/>
              <a:t> </a:t>
            </a:r>
            <a:r>
              <a:rPr lang="en-US" dirty="0" err="1" smtClean="0"/>
              <a:t>eiwit</a:t>
            </a:r>
            <a:r>
              <a:rPr lang="en-US" dirty="0" smtClean="0"/>
              <a:t> van het </a:t>
            </a:r>
            <a:r>
              <a:rPr lang="en-US" dirty="0" err="1" smtClean="0"/>
              <a:t>celskelet</a:t>
            </a:r>
            <a:r>
              <a:rPr lang="en-US" dirty="0" smtClean="0"/>
              <a:t>. </a:t>
            </a:r>
            <a:r>
              <a:rPr lang="en-US" dirty="0" err="1" smtClean="0"/>
              <a:t>Dit</a:t>
            </a:r>
            <a:r>
              <a:rPr lang="en-US" dirty="0" smtClean="0"/>
              <a:t> </a:t>
            </a:r>
            <a:r>
              <a:rPr lang="en-US" dirty="0" err="1" smtClean="0"/>
              <a:t>wordt</a:t>
            </a:r>
            <a:r>
              <a:rPr lang="en-US" dirty="0" smtClean="0"/>
              <a:t> </a:t>
            </a:r>
            <a:r>
              <a:rPr lang="en-US" dirty="0" err="1" smtClean="0"/>
              <a:t>hevig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gefosforyleerd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tijdens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ziekte</a:t>
            </a:r>
            <a:r>
              <a:rPr lang="en-US" baseline="0" dirty="0" smtClean="0"/>
              <a:t> en </a:t>
            </a:r>
            <a:r>
              <a:rPr lang="en-US" baseline="0" dirty="0" err="1" smtClean="0"/>
              <a:t>deze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gesoforyleerde</a:t>
            </a:r>
            <a:r>
              <a:rPr lang="en-US" baseline="0" dirty="0" smtClean="0"/>
              <a:t> tau </a:t>
            </a:r>
            <a:r>
              <a:rPr lang="en-US" baseline="0" dirty="0" err="1" smtClean="0"/>
              <a:t>eiwitten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verzamelen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zich</a:t>
            </a:r>
            <a:r>
              <a:rPr lang="en-US" baseline="0" dirty="0" smtClean="0"/>
              <a:t> in het </a:t>
            </a:r>
            <a:r>
              <a:rPr lang="en-US" baseline="0" dirty="0" err="1" smtClean="0"/>
              <a:t>cellichaam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Dit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sterft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vervolgens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af</a:t>
            </a:r>
            <a:r>
              <a:rPr lang="en-US" baseline="0" dirty="0" smtClean="0"/>
              <a:t>. Je </a:t>
            </a:r>
            <a:r>
              <a:rPr lang="en-US" baseline="0" dirty="0" err="1" smtClean="0"/>
              <a:t>ziet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dus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restanten</a:t>
            </a:r>
            <a:r>
              <a:rPr lang="en-US" baseline="0" dirty="0" smtClean="0"/>
              <a:t> van </a:t>
            </a:r>
            <a:r>
              <a:rPr lang="en-US" baseline="0" dirty="0" err="1" smtClean="0"/>
              <a:t>een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zenuwcel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gevuld</a:t>
            </a:r>
            <a:r>
              <a:rPr lang="en-US" baseline="0" dirty="0" smtClean="0"/>
              <a:t> met tau. </a:t>
            </a:r>
            <a:r>
              <a:rPr lang="en-US" baseline="0" dirty="0" err="1" smtClean="0"/>
              <a:t>Hier</a:t>
            </a:r>
            <a:r>
              <a:rPr lang="en-US" baseline="0" dirty="0" smtClean="0"/>
              <a:t> in de ‘</a:t>
            </a:r>
            <a:r>
              <a:rPr lang="en-US" baseline="0" dirty="0" err="1" smtClean="0"/>
              <a:t>entorhinale</a:t>
            </a:r>
            <a:r>
              <a:rPr lang="en-US" baseline="0" dirty="0" smtClean="0"/>
              <a:t> cortex. </a:t>
            </a:r>
            <a:r>
              <a:rPr lang="en-US" baseline="0" dirty="0" err="1" smtClean="0"/>
              <a:t>Dit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hersengebied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fungeert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als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doorgeefluik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tussen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hersenschors</a:t>
            </a:r>
            <a:r>
              <a:rPr lang="en-US" baseline="0" dirty="0" smtClean="0"/>
              <a:t> en hippocampus en is </a:t>
            </a:r>
            <a:r>
              <a:rPr lang="en-US" baseline="0" dirty="0" err="1" smtClean="0"/>
              <a:t>cruciaal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voor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geheugenvorming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AB2E23-DFD0-C648-A4A0-F8A9857D666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8055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2.png"/><Relationship Id="rId1" Type="http://schemas.openxmlformats.org/officeDocument/2006/relationships/vmlDrawing" Target="../drawings/vmlDrawing1.vml"/><Relationship Id="rId2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0D332-0259-264D-991B-29C3355FAB3A}" type="datetime1">
              <a:rPr lang="nl-NL" smtClean="0"/>
              <a:t>20-10-15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3B091-3500-F044-9085-0AA5FDD2F5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960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5722-D203-8F4C-B989-7407CD332497}" type="datetime1">
              <a:rPr lang="nl-NL" smtClean="0"/>
              <a:t>20-10-15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3B091-3500-F044-9085-0AA5FDD2F5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74389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641A6E-993F-944E-99DC-5CCA382CC497}" type="datetime1">
              <a:rPr lang="nl-NL" smtClean="0">
                <a:solidFill>
                  <a:srgbClr val="000000"/>
                </a:solidFill>
              </a:rPr>
              <a:t>20-10-15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12B55C-6883-8241-82D3-16A15AAC375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684276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 smtClean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CED048-D424-2643-A87C-334C30053957}" type="datetime1">
              <a:rPr lang="nl-NL" smtClean="0">
                <a:solidFill>
                  <a:srgbClr val="000000"/>
                </a:solidFill>
              </a:rPr>
              <a:t>20-10-15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4250CB-4B56-954C-BF45-284B6A44AA1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295068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BF1D3C-8E3F-9442-8435-DEB908B8DEDA}" type="datetime1">
              <a:rPr lang="nl-NL" smtClean="0">
                <a:solidFill>
                  <a:srgbClr val="000000"/>
                </a:solidFill>
              </a:rPr>
              <a:t>20-10-15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0D11BC-8C58-B045-8EE1-DF13578C43D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7059483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D2BCB-4DD8-7046-9BCB-27847FDEC312}" type="datetime1">
              <a:rPr lang="nl-NL" smtClean="0">
                <a:solidFill>
                  <a:srgbClr val="000000"/>
                </a:solidFill>
              </a:rPr>
              <a:t>20-10-15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F23EFE-4346-0B49-9299-A611BEA0881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677762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nl-NL" smtClean="0"/>
              <a:t>Klik om het opmaakprofiel van de modelondertitel te bewerken</a:t>
            </a:r>
            <a:endParaRPr lang="nl-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4FF5CF-6003-3F49-B629-DC85EE22613B}" type="datetime1">
              <a:rPr lang="nl-NL" smtClean="0">
                <a:solidFill>
                  <a:srgbClr val="000000"/>
                </a:solidFill>
              </a:rPr>
              <a:t>20-10-15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4EF873-C27B-7949-8ED6-385A9261C8A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88001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C758DF-7D25-3E44-AF8D-5673270EDCB2}" type="datetime1">
              <a:rPr lang="nl-NL" smtClean="0">
                <a:solidFill>
                  <a:srgbClr val="000000"/>
                </a:solidFill>
              </a:rPr>
              <a:t>20-10-15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3B84BF-1110-5648-ABA8-1004B7CE249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1257635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8447A6-6CBF-3A46-B823-347F7C7E2330}" type="datetime1">
              <a:rPr lang="nl-NL" smtClean="0">
                <a:solidFill>
                  <a:srgbClr val="000000"/>
                </a:solidFill>
              </a:rPr>
              <a:t>20-10-15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5292D9-8081-BB49-8756-71EBEAE96E4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809819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4318AD-AE21-9446-B09F-AF4977704C4F}" type="datetime1">
              <a:rPr lang="nl-NL" smtClean="0">
                <a:solidFill>
                  <a:srgbClr val="000000"/>
                </a:solidFill>
              </a:rPr>
              <a:t>20-10-15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2997A5-1EE8-DF4A-857C-37EE676A81C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609745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BD4412-3753-534F-9239-F9FC221C6ADC}" type="datetime1">
              <a:rPr lang="nl-NL" smtClean="0">
                <a:solidFill>
                  <a:srgbClr val="000000"/>
                </a:solidFill>
              </a:rPr>
              <a:t>20-10-15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C03968-2A1E-D047-AC65-4F66E4DDE81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4063300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D509ED-DD3A-764A-BDA8-62306602E7BB}" type="datetime1">
              <a:rPr lang="nl-NL" smtClean="0">
                <a:solidFill>
                  <a:srgbClr val="000000"/>
                </a:solidFill>
              </a:rPr>
              <a:t>20-10-15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E761E8-E75F-1E40-B5A7-DF6EA280144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87130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4D737-7DE4-2346-A2ED-C03FB75D177B}" type="datetime1">
              <a:rPr lang="nl-NL" smtClean="0"/>
              <a:t>20-10-15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3B091-3500-F044-9085-0AA5FDD2F5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13113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A95B43-C99E-414E-93EB-E11806E87F6B}" type="datetime1">
              <a:rPr lang="nl-NL" smtClean="0">
                <a:solidFill>
                  <a:srgbClr val="000000"/>
                </a:solidFill>
              </a:rPr>
              <a:t>20-10-15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AA0550-36F0-E741-9CF8-A3A3AB91ADF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7080897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9B1E86-EBFF-DD4C-BEEA-0A56F20EB0C9}" type="datetime1">
              <a:rPr lang="nl-NL" smtClean="0">
                <a:solidFill>
                  <a:srgbClr val="000000"/>
                </a:solidFill>
              </a:rPr>
              <a:t>20-10-15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12B55C-6883-8241-82D3-16A15AAC375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439772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 smtClean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E03781-42FF-7941-A697-DD38AADB7F3A}" type="datetime1">
              <a:rPr lang="nl-NL" smtClean="0">
                <a:solidFill>
                  <a:srgbClr val="000000"/>
                </a:solidFill>
              </a:rPr>
              <a:t>20-10-15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4250CB-4B56-954C-BF45-284B6A44AA1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3207403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327C66-0A30-2D4B-BD22-A61AA85C03AF}" type="datetime1">
              <a:rPr lang="nl-NL" smtClean="0">
                <a:solidFill>
                  <a:srgbClr val="000000"/>
                </a:solidFill>
              </a:rPr>
              <a:t>20-10-15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0D11BC-8C58-B045-8EE1-DF13578C43D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8767600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1E54BD-DE16-8F48-BF11-D7252F0B411C}" type="datetime1">
              <a:rPr lang="nl-NL" smtClean="0">
                <a:solidFill>
                  <a:srgbClr val="000000"/>
                </a:solidFill>
              </a:rPr>
              <a:t>20-10-15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F23EFE-4346-0B49-9299-A611BEA0881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372596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2"/>
          <p:cNvGraphicFramePr>
            <a:graphicFrameLocks noChangeAspect="1"/>
          </p:cNvGraphicFramePr>
          <p:nvPr userDrawn="1"/>
        </p:nvGraphicFramePr>
        <p:xfrm>
          <a:off x="900113" y="908050"/>
          <a:ext cx="8243887" cy="5545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30" name="Photo Editor Photo" r:id="rId3" imgW="624894" imgH="1966130" progId="">
                  <p:embed/>
                </p:oleObj>
              </mc:Choice>
              <mc:Fallback>
                <p:oleObj name="Photo Editor Photo" r:id="rId3" imgW="624894" imgH="196613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0113" y="908050"/>
                        <a:ext cx="8243887" cy="55451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7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92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476375" y="1484313"/>
            <a:ext cx="7199313" cy="2449512"/>
          </a:xfrm>
          <a:ln algn="ctr"/>
        </p:spPr>
        <p:txBody>
          <a:bodyPr/>
          <a:lstStyle>
            <a:lvl1pPr>
              <a:lnSpc>
                <a:spcPct val="125000"/>
              </a:lnSpc>
              <a:defRPr/>
            </a:lvl1pPr>
          </a:lstStyle>
          <a:p>
            <a:endParaRPr lang="de-DE"/>
          </a:p>
        </p:txBody>
      </p:sp>
      <p:sp>
        <p:nvSpPr>
          <p:cNvPr id="3092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476375" y="3886200"/>
            <a:ext cx="7199313" cy="11430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>
                <a:solidFill>
                  <a:schemeClr val="folHlink"/>
                </a:solidFill>
              </a:defRPr>
            </a:lvl1pPr>
          </a:lstStyle>
          <a:p>
            <a:r>
              <a:rPr lang="en-US"/>
              <a:t/>
            </a:r>
            <a:br>
              <a:rPr lang="en-US"/>
            </a:br>
            <a:r>
              <a:rPr lang="en-US"/>
              <a:t/>
            </a:r>
            <a:br>
              <a:rPr lang="en-US"/>
            </a:b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49855354"/>
      </p:ext>
    </p:extLst>
  </p:cSld>
  <p:clrMapOvr>
    <a:masterClrMapping/>
  </p:clrMapOvr>
  <p:transition xmlns:p14="http://schemas.microsoft.com/office/powerpoint/2010/main"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38342121"/>
      </p:ext>
    </p:extLst>
  </p:cSld>
  <p:clrMapOvr>
    <a:masterClrMapping/>
  </p:clrMapOvr>
  <p:transition xmlns:p14="http://schemas.microsoft.com/office/powerpoint/2010/main"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</p:spTree>
    <p:extLst>
      <p:ext uri="{BB962C8B-B14F-4D97-AF65-F5344CB8AC3E}">
        <p14:creationId xmlns:p14="http://schemas.microsoft.com/office/powerpoint/2010/main" val="853028566"/>
      </p:ext>
    </p:extLst>
  </p:cSld>
  <p:clrMapOvr>
    <a:masterClrMapping/>
  </p:clrMapOvr>
  <p:transition xmlns:p14="http://schemas.microsoft.com/office/powerpoint/2010/main"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1476375" y="1600200"/>
            <a:ext cx="3522663" cy="2209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5151438" y="1600200"/>
            <a:ext cx="3524250" cy="2209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94906205"/>
      </p:ext>
    </p:extLst>
  </p:cSld>
  <p:clrMapOvr>
    <a:masterClrMapping/>
  </p:clrMapOvr>
  <p:transition xmlns:p14="http://schemas.microsoft.com/office/powerpoint/2010/main"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23228499"/>
      </p:ext>
    </p:extLst>
  </p:cSld>
  <p:clrMapOvr>
    <a:masterClrMapping/>
  </p:clrMapOvr>
  <p:transition xmlns:p14="http://schemas.microsoft.com/office/powerpoint/2010/main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nl-NL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79FE2FE-5388-794E-A829-8E06C6AA8BFC}" type="datetime1">
              <a:rPr lang="nl-NL" smtClean="0">
                <a:solidFill>
                  <a:srgbClr val="FFFF00"/>
                </a:solidFill>
                <a:latin typeface="Times New Roman"/>
              </a:rPr>
              <a:t>20-10-15</a:t>
            </a:fld>
            <a:endParaRPr lang="en-US">
              <a:solidFill>
                <a:srgbClr val="FFFF00"/>
              </a:solidFill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00"/>
              </a:solidFill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E8E413-EB07-5042-809A-9187F4C0B991}" type="slidenum">
              <a:rPr lang="en-US">
                <a:solidFill>
                  <a:srgbClr val="FFFF00"/>
                </a:solidFill>
                <a:latin typeface="Times New Roman"/>
              </a:rPr>
              <a:pPr/>
              <a:t>‹#›</a:t>
            </a:fld>
            <a:endParaRPr lang="en-US">
              <a:solidFill>
                <a:srgbClr val="FFFF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071741439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24706221"/>
      </p:ext>
    </p:extLst>
  </p:cSld>
  <p:clrMapOvr>
    <a:masterClrMapping/>
  </p:clrMapOvr>
  <p:transition xmlns:p14="http://schemas.microsoft.com/office/powerpoint/2010/main"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5715724"/>
      </p:ext>
    </p:extLst>
  </p:cSld>
  <p:clrMapOvr>
    <a:masterClrMapping/>
  </p:clrMapOvr>
  <p:transition xmlns:p14="http://schemas.microsoft.com/office/powerpoint/2010/main"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</p:spTree>
    <p:extLst>
      <p:ext uri="{BB962C8B-B14F-4D97-AF65-F5344CB8AC3E}">
        <p14:creationId xmlns:p14="http://schemas.microsoft.com/office/powerpoint/2010/main" val="1024065429"/>
      </p:ext>
    </p:extLst>
  </p:cSld>
  <p:clrMapOvr>
    <a:masterClrMapping/>
  </p:clrMapOvr>
  <p:transition xmlns:p14="http://schemas.microsoft.com/office/powerpoint/2010/main"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 smtClean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</p:spTree>
    <p:extLst>
      <p:ext uri="{BB962C8B-B14F-4D97-AF65-F5344CB8AC3E}">
        <p14:creationId xmlns:p14="http://schemas.microsoft.com/office/powerpoint/2010/main" val="1277271042"/>
      </p:ext>
    </p:extLst>
  </p:cSld>
  <p:clrMapOvr>
    <a:masterClrMapping/>
  </p:clrMapOvr>
  <p:transition xmlns:p14="http://schemas.microsoft.com/office/powerpoint/2010/main"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43883476"/>
      </p:ext>
    </p:extLst>
  </p:cSld>
  <p:clrMapOvr>
    <a:masterClrMapping/>
  </p:clrMapOvr>
  <p:transition xmlns:p14="http://schemas.microsoft.com/office/powerpoint/2010/main"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892925" y="115888"/>
            <a:ext cx="1973263" cy="3694112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971550" y="115888"/>
            <a:ext cx="5768975" cy="3694112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78149897"/>
      </p:ext>
    </p:extLst>
  </p:cSld>
  <p:clrMapOvr>
    <a:masterClrMapping/>
  </p:clrMapOvr>
  <p:transition xmlns:p14="http://schemas.microsoft.com/office/powerpoint/2010/main"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/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6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2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98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5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1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97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64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30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6F7E9C-C5A0-414D-BD6D-D88022F44C33}" type="datetime1">
              <a:rPr lang="nl-NL" smtClean="0"/>
              <a:t>20-10-15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614251-1519-7347-82A6-E343733C274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088409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1AACBF-4803-8A4E-A561-39B5204A7256}" type="datetime1">
              <a:rPr lang="nl-NL" smtClean="0"/>
              <a:t>20-10-15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A86D3A-482D-0644-83BD-C3CBD4CE9EB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009081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4495800" y="3924300"/>
            <a:ext cx="84138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20" tIns="45663" rIns="91320" bIns="45663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20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/>
            </a:endParaRPr>
          </a:p>
        </p:txBody>
      </p:sp>
      <p:sp>
        <p:nvSpPr>
          <p:cNvPr id="5" name="Oval 4"/>
          <p:cNvSpPr/>
          <p:nvPr/>
        </p:nvSpPr>
        <p:spPr>
          <a:xfrm>
            <a:off x="4695825" y="3924300"/>
            <a:ext cx="84138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20" tIns="45663" rIns="91320" bIns="45663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20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/>
            </a:endParaRPr>
          </a:p>
        </p:txBody>
      </p:sp>
      <p:sp>
        <p:nvSpPr>
          <p:cNvPr id="6" name="Oval 5"/>
          <p:cNvSpPr/>
          <p:nvPr/>
        </p:nvSpPr>
        <p:spPr>
          <a:xfrm>
            <a:off x="4297363" y="3924300"/>
            <a:ext cx="84137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20" tIns="45663" rIns="91320" bIns="45663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20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12"/>
            <a:ext cx="7772400" cy="2505075"/>
          </a:xfrm>
        </p:spPr>
        <p:txBody>
          <a:bodyPr/>
          <a:lstStyle>
            <a:lvl1pPr algn="ctr" defTabSz="913264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63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2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989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65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315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979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64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305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EBF4EC-089B-7240-B013-0C29FD6F60C2}" type="datetime1">
              <a:rPr lang="nl-NL" smtClean="0"/>
              <a:t>20-10-15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6EC7DE-EC5E-A646-81B9-511C16BD6CD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485492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3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B75D7D-03EB-6C4B-AD9E-B9AD4F9AA1DF}" type="datetime1">
              <a:rPr lang="nl-NL" smtClean="0"/>
              <a:t>20-10-15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78A6B450-F3FD-4447-9194-5E978404268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906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7050D90-01FA-5142-B2E9-CD57B0EEA06E}" type="datetime1">
              <a:rPr lang="nl-NL" smtClean="0">
                <a:solidFill>
                  <a:srgbClr val="FFFF00"/>
                </a:solidFill>
                <a:latin typeface="Times New Roman"/>
              </a:rPr>
              <a:t>20-10-15</a:t>
            </a:fld>
            <a:endParaRPr lang="en-US">
              <a:solidFill>
                <a:srgbClr val="FFFF00"/>
              </a:solidFill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00"/>
              </a:solidFill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6F8FAF-5F28-E34D-B983-7E31262D0041}" type="slidenum">
              <a:rPr lang="en-US">
                <a:solidFill>
                  <a:srgbClr val="FFFF00"/>
                </a:solidFill>
                <a:latin typeface="Times New Roman"/>
              </a:rPr>
              <a:pPr/>
              <a:t>‹#›</a:t>
            </a:fld>
            <a:endParaRPr lang="en-US">
              <a:solidFill>
                <a:srgbClr val="FFFF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946878997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6631" indent="0">
              <a:buNone/>
              <a:defRPr sz="2000" b="1"/>
            </a:lvl2pPr>
            <a:lvl3pPr marL="913264" indent="0">
              <a:buNone/>
              <a:defRPr sz="1800" b="1"/>
            </a:lvl3pPr>
            <a:lvl4pPr marL="1369896" indent="0">
              <a:buNone/>
              <a:defRPr sz="1600" b="1"/>
            </a:lvl4pPr>
            <a:lvl5pPr marL="1826526" indent="0">
              <a:buNone/>
              <a:defRPr sz="1600" b="1"/>
            </a:lvl5pPr>
            <a:lvl6pPr marL="2283159" indent="0">
              <a:buNone/>
              <a:defRPr sz="1600" b="1"/>
            </a:lvl6pPr>
            <a:lvl7pPr marL="2739790" indent="0">
              <a:buNone/>
              <a:defRPr sz="1600" b="1"/>
            </a:lvl7pPr>
            <a:lvl8pPr marL="3196416" indent="0">
              <a:buNone/>
              <a:defRPr sz="1600" b="1"/>
            </a:lvl8pPr>
            <a:lvl9pPr marL="3653052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6631" indent="0">
              <a:buNone/>
              <a:defRPr sz="2000" b="1"/>
            </a:lvl2pPr>
            <a:lvl3pPr marL="913264" indent="0">
              <a:buNone/>
              <a:defRPr sz="1800" b="1"/>
            </a:lvl3pPr>
            <a:lvl4pPr marL="1369896" indent="0">
              <a:buNone/>
              <a:defRPr sz="1600" b="1"/>
            </a:lvl4pPr>
            <a:lvl5pPr marL="1826526" indent="0">
              <a:buNone/>
              <a:defRPr sz="1600" b="1"/>
            </a:lvl5pPr>
            <a:lvl6pPr marL="2283159" indent="0">
              <a:buNone/>
              <a:defRPr sz="1600" b="1"/>
            </a:lvl6pPr>
            <a:lvl7pPr marL="2739790" indent="0">
              <a:buNone/>
              <a:defRPr sz="1600" b="1"/>
            </a:lvl7pPr>
            <a:lvl8pPr marL="3196416" indent="0">
              <a:buNone/>
              <a:defRPr sz="1600" b="1"/>
            </a:lvl8pPr>
            <a:lvl9pPr marL="3653052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9"/>
            <a:ext cx="4041648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52"/>
            <a:ext cx="4041648" cy="3913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B5A824-D1A9-BD47-8835-0124CEC10009}" type="datetime1">
              <a:rPr lang="nl-NL" smtClean="0"/>
              <a:t>20-10-15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fld id="{2807C5E3-345F-7440-9208-A22AC3BE6E2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227592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68C28E-94B7-F442-81F9-9D555920ABDA}" type="datetime1">
              <a:rPr lang="nl-NL" smtClean="0"/>
              <a:t>20-10-15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5CF0E6-CA20-6F40-BE6C-4652647BE61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044948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B976CE-10BF-0E47-8111-816AF44C26E1}" type="datetime1">
              <a:rPr lang="nl-NL" smtClean="0"/>
              <a:t>20-10-15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042AB1-2FA7-E246-A98C-979CE3AF6C0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038965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9" y="266700"/>
            <a:ext cx="3008313" cy="2095500"/>
          </a:xfrm>
        </p:spPr>
        <p:txBody>
          <a:bodyPr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62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9" y="2438402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6631" indent="0">
              <a:buNone/>
              <a:defRPr sz="1200"/>
            </a:lvl2pPr>
            <a:lvl3pPr marL="913264" indent="0">
              <a:buNone/>
              <a:defRPr sz="1000"/>
            </a:lvl3pPr>
            <a:lvl4pPr marL="1369896" indent="0">
              <a:buNone/>
              <a:defRPr sz="900"/>
            </a:lvl4pPr>
            <a:lvl5pPr marL="1826526" indent="0">
              <a:buNone/>
              <a:defRPr sz="900"/>
            </a:lvl5pPr>
            <a:lvl6pPr marL="2283159" indent="0">
              <a:buNone/>
              <a:defRPr sz="900"/>
            </a:lvl6pPr>
            <a:lvl7pPr marL="2739790" indent="0">
              <a:buNone/>
              <a:defRPr sz="900"/>
            </a:lvl7pPr>
            <a:lvl8pPr marL="3196416" indent="0">
              <a:buNone/>
              <a:defRPr sz="900"/>
            </a:lvl8pPr>
            <a:lvl9pPr marL="3653052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912E7A-70D5-2942-A358-87B7E7E77D89}" type="datetime1">
              <a:rPr lang="nl-NL" smtClean="0"/>
              <a:t>20-10-15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09FDEE-2544-9F4D-89F1-91EFF4A0E5A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334441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3200"/>
            </a:lvl1pPr>
            <a:lvl2pPr marL="456631" indent="0">
              <a:buNone/>
              <a:defRPr sz="2800"/>
            </a:lvl2pPr>
            <a:lvl3pPr marL="913264" indent="0">
              <a:buNone/>
              <a:defRPr sz="2400"/>
            </a:lvl3pPr>
            <a:lvl4pPr marL="1369896" indent="0">
              <a:buNone/>
              <a:defRPr sz="2000"/>
            </a:lvl4pPr>
            <a:lvl5pPr marL="1826526" indent="0">
              <a:buNone/>
              <a:defRPr sz="2000"/>
            </a:lvl5pPr>
            <a:lvl6pPr marL="2283159" indent="0">
              <a:buNone/>
              <a:defRPr sz="2000"/>
            </a:lvl6pPr>
            <a:lvl7pPr marL="2739790" indent="0">
              <a:buNone/>
              <a:defRPr sz="2000"/>
            </a:lvl7pPr>
            <a:lvl8pPr marL="3196416" indent="0">
              <a:buNone/>
              <a:defRPr sz="2000"/>
            </a:lvl8pPr>
            <a:lvl9pPr marL="3653052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5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6631" indent="0">
              <a:buNone/>
              <a:defRPr sz="1200"/>
            </a:lvl2pPr>
            <a:lvl3pPr marL="913264" indent="0">
              <a:buNone/>
              <a:defRPr sz="1000"/>
            </a:lvl3pPr>
            <a:lvl4pPr marL="1369896" indent="0">
              <a:buNone/>
              <a:defRPr sz="900"/>
            </a:lvl4pPr>
            <a:lvl5pPr marL="1826526" indent="0">
              <a:buNone/>
              <a:defRPr sz="900"/>
            </a:lvl5pPr>
            <a:lvl6pPr marL="2283159" indent="0">
              <a:buNone/>
              <a:defRPr sz="900"/>
            </a:lvl6pPr>
            <a:lvl7pPr marL="2739790" indent="0">
              <a:buNone/>
              <a:defRPr sz="900"/>
            </a:lvl7pPr>
            <a:lvl8pPr marL="3196416" indent="0">
              <a:buNone/>
              <a:defRPr sz="900"/>
            </a:lvl8pPr>
            <a:lvl9pPr marL="3653052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DC5026-63B2-EA42-B2F7-B6E16688221E}" type="datetime1">
              <a:rPr lang="nl-NL" smtClean="0"/>
              <a:t>20-10-15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8DC224-87A1-D44B-B791-B5D84F39167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10963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2B3208-69B8-DF4D-ABE6-4B9F08A4A7E5}" type="datetime1">
              <a:rPr lang="nl-NL" smtClean="0"/>
              <a:t>20-10-15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26D2DD-2CBC-1347-8AF2-588D76474B0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284923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7465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5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C06EB4-C4C8-EF4C-A137-D93A529E6B82}" type="datetime1">
              <a:rPr lang="nl-NL" smtClean="0"/>
              <a:t>20-10-15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28CD44-D260-4F4B-B3C6-987DB4E8E76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918242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50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1FF8AB-B73F-C74C-ADB6-756C41F5488C}" type="datetime1">
              <a:rPr lang="nl-NL" smtClean="0"/>
              <a:t>20-10-15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13298E6B-06E1-8E4C-91ED-0CCE8184C6D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400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l-NL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AEC5C48-35B7-8B46-8404-79197B6B481A}" type="datetime1">
              <a:rPr lang="nl-NL" smtClean="0">
                <a:solidFill>
                  <a:srgbClr val="FFFF00"/>
                </a:solidFill>
                <a:latin typeface="Times New Roman"/>
              </a:rPr>
              <a:t>20-10-15</a:t>
            </a:fld>
            <a:endParaRPr lang="en-US">
              <a:solidFill>
                <a:srgbClr val="FFFF00"/>
              </a:solidFill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00"/>
              </a:solidFill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FFDC39-3C87-8844-9171-3983832DA897}" type="slidenum">
              <a:rPr lang="en-US">
                <a:solidFill>
                  <a:srgbClr val="FFFF00"/>
                </a:solidFill>
                <a:latin typeface="Times New Roman"/>
              </a:rPr>
              <a:pPr/>
              <a:t>‹#›</a:t>
            </a:fld>
            <a:endParaRPr lang="en-US">
              <a:solidFill>
                <a:srgbClr val="FFFF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1000682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4E3A316-88C0-E84F-A378-4F8D59C2576A}" type="datetime1">
              <a:rPr lang="nl-NL" smtClean="0">
                <a:solidFill>
                  <a:srgbClr val="FFFF00"/>
                </a:solidFill>
                <a:latin typeface="Times New Roman"/>
              </a:rPr>
              <a:t>20-10-15</a:t>
            </a:fld>
            <a:endParaRPr lang="en-US">
              <a:solidFill>
                <a:srgbClr val="FFFF00"/>
              </a:solidFill>
              <a:latin typeface="Times New Roman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00"/>
              </a:solidFill>
              <a:latin typeface="Times New Roman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DBD21A-EA31-0D4E-995A-10A99D80C7F1}" type="slidenum">
              <a:rPr lang="en-US">
                <a:solidFill>
                  <a:srgbClr val="FFFF00"/>
                </a:solidFill>
                <a:latin typeface="Times New Roman"/>
              </a:rPr>
              <a:pPr/>
              <a:t>‹#›</a:t>
            </a:fld>
            <a:endParaRPr lang="en-US">
              <a:solidFill>
                <a:srgbClr val="FFFF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921354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l-N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F0422B7-F661-B24D-AA7C-3FA18E714D82}" type="datetime1">
              <a:rPr lang="nl-NL" smtClean="0">
                <a:solidFill>
                  <a:srgbClr val="FFFF00"/>
                </a:solidFill>
                <a:latin typeface="Times New Roman"/>
              </a:rPr>
              <a:t>20-10-15</a:t>
            </a:fld>
            <a:endParaRPr lang="en-US">
              <a:solidFill>
                <a:srgbClr val="FFFF00"/>
              </a:solidFill>
              <a:latin typeface="Times New Roman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00"/>
              </a:solidFill>
              <a:latin typeface="Times New Roman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06C4FB-0A6D-964C-BA71-1A42BE49E837}" type="slidenum">
              <a:rPr lang="en-US">
                <a:solidFill>
                  <a:srgbClr val="FFFF00"/>
                </a:solidFill>
                <a:latin typeface="Times New Roman"/>
              </a:rPr>
              <a:pPr/>
              <a:t>‹#›</a:t>
            </a:fld>
            <a:endParaRPr lang="en-US">
              <a:solidFill>
                <a:srgbClr val="FFFF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894300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10637EE-CB0E-5F48-B2B9-BB58319459D9}" type="datetime1">
              <a:rPr lang="nl-NL" smtClean="0">
                <a:solidFill>
                  <a:srgbClr val="FFFF00"/>
                </a:solidFill>
                <a:latin typeface="Times New Roman"/>
              </a:rPr>
              <a:t>20-10-15</a:t>
            </a:fld>
            <a:endParaRPr lang="en-US">
              <a:solidFill>
                <a:srgbClr val="FFFF00"/>
              </a:solidFill>
              <a:latin typeface="Times New Roman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00"/>
              </a:solidFill>
              <a:latin typeface="Times New Roman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BDEB50-1C5E-9C47-ACD3-59D29CA5E9F0}" type="slidenum">
              <a:rPr lang="en-US">
                <a:solidFill>
                  <a:srgbClr val="FFFF00"/>
                </a:solidFill>
                <a:latin typeface="Times New Roman"/>
              </a:rPr>
              <a:pPr/>
              <a:t>‹#›</a:t>
            </a:fld>
            <a:endParaRPr lang="en-US">
              <a:solidFill>
                <a:srgbClr val="FFFF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5813326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AE0A27F-D81A-F049-A208-D50A6F3FFDB0}" type="datetime1">
              <a:rPr lang="nl-NL" smtClean="0">
                <a:solidFill>
                  <a:srgbClr val="FFFF00"/>
                </a:solidFill>
                <a:latin typeface="Times New Roman"/>
              </a:rPr>
              <a:t>20-10-15</a:t>
            </a:fld>
            <a:endParaRPr lang="en-US">
              <a:solidFill>
                <a:srgbClr val="FFFF00"/>
              </a:solidFill>
              <a:latin typeface="Times New Roman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00"/>
              </a:solidFill>
              <a:latin typeface="Times New Roman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AB6F4A-63F4-E94F-8AF9-E9E98B310161}" type="slidenum">
              <a:rPr lang="en-US">
                <a:solidFill>
                  <a:srgbClr val="FFFF00"/>
                </a:solidFill>
                <a:latin typeface="Times New Roman"/>
              </a:rPr>
              <a:pPr/>
              <a:t>‹#›</a:t>
            </a:fld>
            <a:endParaRPr lang="en-US">
              <a:solidFill>
                <a:srgbClr val="FFFF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8245724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B2C13D1-CBDC-4F4B-8A96-7738252C70DB}" type="datetime1">
              <a:rPr lang="nl-NL" smtClean="0">
                <a:solidFill>
                  <a:srgbClr val="FFFF00"/>
                </a:solidFill>
                <a:latin typeface="Times New Roman"/>
              </a:rPr>
              <a:t>20-10-15</a:t>
            </a:fld>
            <a:endParaRPr lang="en-US">
              <a:solidFill>
                <a:srgbClr val="FFFF00"/>
              </a:solidFill>
              <a:latin typeface="Times New Roman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00"/>
              </a:solidFill>
              <a:latin typeface="Times New Roman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F87C9F-F565-8542-A33D-12576904A6AD}" type="slidenum">
              <a:rPr lang="en-US">
                <a:solidFill>
                  <a:srgbClr val="FFFF00"/>
                </a:solidFill>
                <a:latin typeface="Times New Roman"/>
              </a:rPr>
              <a:pPr/>
              <a:t>‹#›</a:t>
            </a:fld>
            <a:endParaRPr lang="en-US">
              <a:solidFill>
                <a:srgbClr val="FFFF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1479854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3081E-6682-0F47-B08A-FB43C385722E}" type="datetime1">
              <a:rPr lang="nl-NL" smtClean="0"/>
              <a:t>20-10-15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3B091-3500-F044-9085-0AA5FDD2F5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1582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255258F-4D30-C946-8B6A-CE6A189873E1}" type="datetime1">
              <a:rPr lang="nl-NL" smtClean="0">
                <a:solidFill>
                  <a:srgbClr val="FFFF00"/>
                </a:solidFill>
                <a:latin typeface="Times New Roman"/>
              </a:rPr>
              <a:t>20-10-15</a:t>
            </a:fld>
            <a:endParaRPr lang="en-US">
              <a:solidFill>
                <a:srgbClr val="FFFF00"/>
              </a:solidFill>
              <a:latin typeface="Times New Roman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00"/>
              </a:solidFill>
              <a:latin typeface="Times New Roman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498A85-7905-4246-A700-4814C2B217C6}" type="slidenum">
              <a:rPr lang="en-US">
                <a:solidFill>
                  <a:srgbClr val="FFFF00"/>
                </a:solidFill>
                <a:latin typeface="Times New Roman"/>
              </a:rPr>
              <a:pPr/>
              <a:t>‹#›</a:t>
            </a:fld>
            <a:endParaRPr lang="en-US">
              <a:solidFill>
                <a:srgbClr val="FFFF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6598473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E67C857-08CF-1A48-BB07-92C662E34F9B}" type="datetime1">
              <a:rPr lang="nl-NL" smtClean="0">
                <a:solidFill>
                  <a:srgbClr val="FFFF00"/>
                </a:solidFill>
                <a:latin typeface="Times New Roman"/>
              </a:rPr>
              <a:t>20-10-15</a:t>
            </a:fld>
            <a:endParaRPr lang="en-US">
              <a:solidFill>
                <a:srgbClr val="FFFF00"/>
              </a:solidFill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00"/>
              </a:solidFill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E0E54A-71F8-834C-AF8B-DEC800C80DA4}" type="slidenum">
              <a:rPr lang="en-US">
                <a:solidFill>
                  <a:srgbClr val="FFFF00"/>
                </a:solidFill>
                <a:latin typeface="Times New Roman"/>
              </a:rPr>
              <a:pPr/>
              <a:t>‹#›</a:t>
            </a:fld>
            <a:endParaRPr lang="en-US">
              <a:solidFill>
                <a:srgbClr val="FFFF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454173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nl-NL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E1E4F5D-CEAB-DA44-8485-EF010B7D0131}" type="datetime1">
              <a:rPr lang="nl-NL" smtClean="0">
                <a:solidFill>
                  <a:srgbClr val="FFFF00"/>
                </a:solidFill>
                <a:latin typeface="Times New Roman"/>
              </a:rPr>
              <a:t>20-10-15</a:t>
            </a:fld>
            <a:endParaRPr lang="en-US">
              <a:solidFill>
                <a:srgbClr val="FFFF00"/>
              </a:solidFill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00"/>
              </a:solidFill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B41530-9E65-9A46-941E-11BA715CE4EA}" type="slidenum">
              <a:rPr lang="en-US">
                <a:solidFill>
                  <a:srgbClr val="FFFF00"/>
                </a:solidFill>
                <a:latin typeface="Times New Roman"/>
              </a:rPr>
              <a:pPr/>
              <a:t>‹#›</a:t>
            </a:fld>
            <a:endParaRPr lang="en-US">
              <a:solidFill>
                <a:srgbClr val="FFFF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95909375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nl-NL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B395153-2E65-CB4D-8B51-F42B0C5F936A}" type="datetime1">
              <a:rPr lang="nl-NL" smtClean="0">
                <a:solidFill>
                  <a:srgbClr val="FFFF00"/>
                </a:solidFill>
              </a:rPr>
              <a:t>20-10-15</a:t>
            </a:fld>
            <a:endParaRPr lang="en-US">
              <a:solidFill>
                <a:srgbClr val="FFFF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360638-1ABF-214C-843A-C970860B849C}" type="slidenum">
              <a:rPr lang="en-US">
                <a:solidFill>
                  <a:srgbClr val="FFFF00"/>
                </a:solidFill>
              </a:rPr>
              <a:pPr/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339172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50B774D-2A5F-7843-92AC-0B4B4E8A05DF}" type="datetime1">
              <a:rPr lang="nl-NL" smtClean="0">
                <a:solidFill>
                  <a:srgbClr val="FFFF00"/>
                </a:solidFill>
              </a:rPr>
              <a:t>20-10-15</a:t>
            </a:fld>
            <a:endParaRPr lang="en-US">
              <a:solidFill>
                <a:srgbClr val="FFFF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74ADEB-AB4D-1B4C-892E-A1FF35C092B2}" type="slidenum">
              <a:rPr lang="en-US">
                <a:solidFill>
                  <a:srgbClr val="FFFF00"/>
                </a:solidFill>
              </a:rPr>
              <a:pPr/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324559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l-NL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750DC87-03C5-464C-A603-B4890D66223B}" type="datetime1">
              <a:rPr lang="nl-NL" smtClean="0">
                <a:solidFill>
                  <a:srgbClr val="FFFF00"/>
                </a:solidFill>
              </a:rPr>
              <a:t>20-10-15</a:t>
            </a:fld>
            <a:endParaRPr lang="en-US">
              <a:solidFill>
                <a:srgbClr val="FFFF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AE1A58-B7D4-9144-A7F8-5A639D930D5A}" type="slidenum">
              <a:rPr lang="en-US">
                <a:solidFill>
                  <a:srgbClr val="FFFF00"/>
                </a:solidFill>
              </a:rPr>
              <a:pPr/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950196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853345E-9A37-764B-AA33-A3BEEFE4C795}" type="datetime1">
              <a:rPr lang="nl-NL" smtClean="0">
                <a:solidFill>
                  <a:srgbClr val="FFFF00"/>
                </a:solidFill>
              </a:rPr>
              <a:t>20-10-15</a:t>
            </a:fld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013C10-2437-B946-80D0-7CB37F57469F}" type="slidenum">
              <a:rPr lang="en-US">
                <a:solidFill>
                  <a:srgbClr val="FFFF00"/>
                </a:solidFill>
              </a:rPr>
              <a:pPr/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102735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l-N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9D93484-1971-0C43-A73B-9D1A09A7FFB2}" type="datetime1">
              <a:rPr lang="nl-NL" smtClean="0">
                <a:solidFill>
                  <a:srgbClr val="FFFF00"/>
                </a:solidFill>
              </a:rPr>
              <a:t>20-10-15</a:t>
            </a:fld>
            <a:endParaRPr lang="en-US">
              <a:solidFill>
                <a:srgbClr val="FFFF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B2788A-1DCB-F94E-9089-FFA422F32413}" type="slidenum">
              <a:rPr lang="en-US">
                <a:solidFill>
                  <a:srgbClr val="FFFF00"/>
                </a:solidFill>
              </a:rPr>
              <a:pPr/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759858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D4F2BA0-9493-E243-A137-3952C105D37E}" type="datetime1">
              <a:rPr lang="nl-NL" smtClean="0">
                <a:solidFill>
                  <a:srgbClr val="FFFF00"/>
                </a:solidFill>
              </a:rPr>
              <a:t>20-10-15</a:t>
            </a:fld>
            <a:endParaRPr lang="en-US">
              <a:solidFill>
                <a:srgbClr val="FFFF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751B99-87A6-0E42-BC11-9BE6BC9CECBF}" type="slidenum">
              <a:rPr lang="en-US">
                <a:solidFill>
                  <a:srgbClr val="FFFF00"/>
                </a:solidFill>
              </a:rPr>
              <a:pPr/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732951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CD59868-EA72-3048-8C17-A92CCCB2154A}" type="datetime1">
              <a:rPr lang="nl-NL" smtClean="0">
                <a:solidFill>
                  <a:srgbClr val="FFFF00"/>
                </a:solidFill>
              </a:rPr>
              <a:t>20-10-15</a:t>
            </a:fld>
            <a:endParaRPr lang="en-US">
              <a:solidFill>
                <a:srgbClr val="FFFF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61CC52-AE77-8941-AEE7-1DC219F807A0}" type="slidenum">
              <a:rPr lang="en-US">
                <a:solidFill>
                  <a:srgbClr val="FFFF00"/>
                </a:solidFill>
              </a:rPr>
              <a:pPr/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12939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D1435-F406-DA49-832C-65CC025BC8B5}" type="datetime1">
              <a:rPr lang="nl-NL" smtClean="0"/>
              <a:t>20-10-15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3B091-3500-F044-9085-0AA5FDD2F5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04274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E2D7CD4-C5A0-5F41-9933-4D942145D005}" type="datetime1">
              <a:rPr lang="nl-NL" smtClean="0">
                <a:solidFill>
                  <a:srgbClr val="FFFF00"/>
                </a:solidFill>
              </a:rPr>
              <a:t>20-10-15</a:t>
            </a:fld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523BD8-43BC-4D47-BB0E-B1330AB510D1}" type="slidenum">
              <a:rPr lang="en-US">
                <a:solidFill>
                  <a:srgbClr val="FFFF00"/>
                </a:solidFill>
              </a:rPr>
              <a:pPr/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55985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0A07D85-EE5D-FA4F-A2C1-FE4524A34310}" type="datetime1">
              <a:rPr lang="nl-NL" smtClean="0">
                <a:solidFill>
                  <a:srgbClr val="FFFF00"/>
                </a:solidFill>
              </a:rPr>
              <a:t>20-10-15</a:t>
            </a:fld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D0B49A-4D24-E54F-83E7-43864E93D497}" type="slidenum">
              <a:rPr lang="en-US">
                <a:solidFill>
                  <a:srgbClr val="FFFF00"/>
                </a:solidFill>
              </a:rPr>
              <a:pPr/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104746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F5054F6-3AC3-2846-B5F4-9F08F83FE9A9}" type="datetime1">
              <a:rPr lang="nl-NL" smtClean="0">
                <a:solidFill>
                  <a:srgbClr val="FFFF00"/>
                </a:solidFill>
              </a:rPr>
              <a:t>20-10-15</a:t>
            </a:fld>
            <a:endParaRPr lang="en-US">
              <a:solidFill>
                <a:srgbClr val="FFFF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FB4A20-3E28-744A-B41A-636163CC7C8F}" type="slidenum">
              <a:rPr lang="en-US">
                <a:solidFill>
                  <a:srgbClr val="FFFF00"/>
                </a:solidFill>
              </a:rPr>
              <a:pPr/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760125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nl-NL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FBA44D4-2319-0349-926E-406904B666B6}" type="datetime1">
              <a:rPr lang="nl-NL" smtClean="0">
                <a:solidFill>
                  <a:srgbClr val="FFFF00"/>
                </a:solidFill>
              </a:rPr>
              <a:t>20-10-15</a:t>
            </a:fld>
            <a:endParaRPr lang="en-US">
              <a:solidFill>
                <a:srgbClr val="FFFF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F24AE7-A604-4040-BA27-F5526BB032E5}" type="slidenum">
              <a:rPr lang="en-US">
                <a:solidFill>
                  <a:srgbClr val="FFFF00"/>
                </a:solidFill>
              </a:rPr>
              <a:pPr/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247220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nl-NL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7F558DD-EEDC-5D43-9916-C8988E79510E}" type="datetime1">
              <a:rPr lang="nl-NL" smtClean="0">
                <a:solidFill>
                  <a:srgbClr val="FFFF00"/>
                </a:solidFill>
                <a:latin typeface="Times New Roman"/>
              </a:rPr>
              <a:t>20-10-15</a:t>
            </a:fld>
            <a:endParaRPr lang="en-US">
              <a:solidFill>
                <a:srgbClr val="FFFF00"/>
              </a:solidFill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00"/>
              </a:solidFill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E8E413-EB07-5042-809A-9187F4C0B991}" type="slidenum">
              <a:rPr lang="en-US">
                <a:solidFill>
                  <a:srgbClr val="FFFF00"/>
                </a:solidFill>
                <a:latin typeface="Times New Roman"/>
              </a:rPr>
              <a:pPr/>
              <a:t>‹#›</a:t>
            </a:fld>
            <a:endParaRPr lang="en-US">
              <a:solidFill>
                <a:srgbClr val="FFFF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08938548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152D3A5-1487-FD48-8268-732F75A940DD}" type="datetime1">
              <a:rPr lang="nl-NL" smtClean="0">
                <a:solidFill>
                  <a:srgbClr val="FFFF00"/>
                </a:solidFill>
                <a:latin typeface="Times New Roman"/>
              </a:rPr>
              <a:t>20-10-15</a:t>
            </a:fld>
            <a:endParaRPr lang="en-US">
              <a:solidFill>
                <a:srgbClr val="FFFF00"/>
              </a:solidFill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00"/>
              </a:solidFill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6F8FAF-5F28-E34D-B983-7E31262D0041}" type="slidenum">
              <a:rPr lang="en-US">
                <a:solidFill>
                  <a:srgbClr val="FFFF00"/>
                </a:solidFill>
                <a:latin typeface="Times New Roman"/>
              </a:rPr>
              <a:pPr/>
              <a:t>‹#›</a:t>
            </a:fld>
            <a:endParaRPr lang="en-US">
              <a:solidFill>
                <a:srgbClr val="FFFF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4445125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l-NL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0D6672-B76B-F34E-A4E4-5AAEEB468029}" type="datetime1">
              <a:rPr lang="nl-NL" smtClean="0">
                <a:solidFill>
                  <a:srgbClr val="FFFF00"/>
                </a:solidFill>
                <a:latin typeface="Times New Roman"/>
              </a:rPr>
              <a:t>20-10-15</a:t>
            </a:fld>
            <a:endParaRPr lang="en-US">
              <a:solidFill>
                <a:srgbClr val="FFFF00"/>
              </a:solidFill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00"/>
              </a:solidFill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FFDC39-3C87-8844-9171-3983832DA897}" type="slidenum">
              <a:rPr lang="en-US">
                <a:solidFill>
                  <a:srgbClr val="FFFF00"/>
                </a:solidFill>
                <a:latin typeface="Times New Roman"/>
              </a:rPr>
              <a:pPr/>
              <a:t>‹#›</a:t>
            </a:fld>
            <a:endParaRPr lang="en-US">
              <a:solidFill>
                <a:srgbClr val="FFFF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87202347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E08D5DF-FDCB-6A4F-9816-3B1AC3057031}" type="datetime1">
              <a:rPr lang="nl-NL" smtClean="0">
                <a:solidFill>
                  <a:srgbClr val="FFFF00"/>
                </a:solidFill>
                <a:latin typeface="Times New Roman"/>
              </a:rPr>
              <a:t>20-10-15</a:t>
            </a:fld>
            <a:endParaRPr lang="en-US">
              <a:solidFill>
                <a:srgbClr val="FFFF00"/>
              </a:solidFill>
              <a:latin typeface="Times New Roman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00"/>
              </a:solidFill>
              <a:latin typeface="Times New Roman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DBD21A-EA31-0D4E-995A-10A99D80C7F1}" type="slidenum">
              <a:rPr lang="en-US">
                <a:solidFill>
                  <a:srgbClr val="FFFF00"/>
                </a:solidFill>
                <a:latin typeface="Times New Roman"/>
              </a:rPr>
              <a:pPr/>
              <a:t>‹#›</a:t>
            </a:fld>
            <a:endParaRPr lang="en-US">
              <a:solidFill>
                <a:srgbClr val="FFFF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78908284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l-N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2469BCB-B529-544D-9EA8-26F922AA1162}" type="datetime1">
              <a:rPr lang="nl-NL" smtClean="0">
                <a:solidFill>
                  <a:srgbClr val="FFFF00"/>
                </a:solidFill>
                <a:latin typeface="Times New Roman"/>
              </a:rPr>
              <a:t>20-10-15</a:t>
            </a:fld>
            <a:endParaRPr lang="en-US">
              <a:solidFill>
                <a:srgbClr val="FFFF00"/>
              </a:solidFill>
              <a:latin typeface="Times New Roman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00"/>
              </a:solidFill>
              <a:latin typeface="Times New Roman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06C4FB-0A6D-964C-BA71-1A42BE49E837}" type="slidenum">
              <a:rPr lang="en-US">
                <a:solidFill>
                  <a:srgbClr val="FFFF00"/>
                </a:solidFill>
                <a:latin typeface="Times New Roman"/>
              </a:rPr>
              <a:pPr/>
              <a:t>‹#›</a:t>
            </a:fld>
            <a:endParaRPr lang="en-US">
              <a:solidFill>
                <a:srgbClr val="FFFF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19490474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9BEE938-38E8-B242-8659-DA20DCEF4DCA}" type="datetime1">
              <a:rPr lang="nl-NL" smtClean="0">
                <a:solidFill>
                  <a:srgbClr val="FFFF00"/>
                </a:solidFill>
                <a:latin typeface="Times New Roman"/>
              </a:rPr>
              <a:t>20-10-15</a:t>
            </a:fld>
            <a:endParaRPr lang="en-US">
              <a:solidFill>
                <a:srgbClr val="FFFF00"/>
              </a:solidFill>
              <a:latin typeface="Times New Roman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00"/>
              </a:solidFill>
              <a:latin typeface="Times New Roman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BDEB50-1C5E-9C47-ACD3-59D29CA5E9F0}" type="slidenum">
              <a:rPr lang="en-US">
                <a:solidFill>
                  <a:srgbClr val="FFFF00"/>
                </a:solidFill>
                <a:latin typeface="Times New Roman"/>
              </a:rPr>
              <a:pPr/>
              <a:t>‹#›</a:t>
            </a:fld>
            <a:endParaRPr lang="en-US">
              <a:solidFill>
                <a:srgbClr val="FFFF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4076303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94119-D208-EF4B-8EF5-5F3018F6C234}" type="datetime1">
              <a:rPr lang="nl-NL" smtClean="0"/>
              <a:t>20-10-15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3B091-3500-F044-9085-0AA5FDD2F5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7264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887DB57-F6B5-004B-B483-E026FBCE9B8C}" type="datetime1">
              <a:rPr lang="nl-NL" smtClean="0">
                <a:solidFill>
                  <a:srgbClr val="FFFF00"/>
                </a:solidFill>
                <a:latin typeface="Times New Roman"/>
              </a:rPr>
              <a:t>20-10-15</a:t>
            </a:fld>
            <a:endParaRPr lang="en-US">
              <a:solidFill>
                <a:srgbClr val="FFFF00"/>
              </a:solidFill>
              <a:latin typeface="Times New Roman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00"/>
              </a:solidFill>
              <a:latin typeface="Times New Roman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AB6F4A-63F4-E94F-8AF9-E9E98B310161}" type="slidenum">
              <a:rPr lang="en-US">
                <a:solidFill>
                  <a:srgbClr val="FFFF00"/>
                </a:solidFill>
                <a:latin typeface="Times New Roman"/>
              </a:rPr>
              <a:pPr/>
              <a:t>‹#›</a:t>
            </a:fld>
            <a:endParaRPr lang="en-US">
              <a:solidFill>
                <a:srgbClr val="FFFF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16302651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D4D230F-03B4-9A46-8A79-291D148E95CC}" type="datetime1">
              <a:rPr lang="nl-NL" smtClean="0">
                <a:solidFill>
                  <a:srgbClr val="FFFF00"/>
                </a:solidFill>
                <a:latin typeface="Times New Roman"/>
              </a:rPr>
              <a:t>20-10-15</a:t>
            </a:fld>
            <a:endParaRPr lang="en-US">
              <a:solidFill>
                <a:srgbClr val="FFFF00"/>
              </a:solidFill>
              <a:latin typeface="Times New Roman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00"/>
              </a:solidFill>
              <a:latin typeface="Times New Roman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F87C9F-F565-8542-A33D-12576904A6AD}" type="slidenum">
              <a:rPr lang="en-US">
                <a:solidFill>
                  <a:srgbClr val="FFFF00"/>
                </a:solidFill>
                <a:latin typeface="Times New Roman"/>
              </a:rPr>
              <a:pPr/>
              <a:t>‹#›</a:t>
            </a:fld>
            <a:endParaRPr lang="en-US">
              <a:solidFill>
                <a:srgbClr val="FFFF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7204750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1843AAD-EEB2-DC4B-9D94-99B956DD7893}" type="datetime1">
              <a:rPr lang="nl-NL" smtClean="0">
                <a:solidFill>
                  <a:srgbClr val="FFFF00"/>
                </a:solidFill>
                <a:latin typeface="Times New Roman"/>
              </a:rPr>
              <a:t>20-10-15</a:t>
            </a:fld>
            <a:endParaRPr lang="en-US">
              <a:solidFill>
                <a:srgbClr val="FFFF00"/>
              </a:solidFill>
              <a:latin typeface="Times New Roman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00"/>
              </a:solidFill>
              <a:latin typeface="Times New Roman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498A85-7905-4246-A700-4814C2B217C6}" type="slidenum">
              <a:rPr lang="en-US">
                <a:solidFill>
                  <a:srgbClr val="FFFF00"/>
                </a:solidFill>
                <a:latin typeface="Times New Roman"/>
              </a:rPr>
              <a:pPr/>
              <a:t>‹#›</a:t>
            </a:fld>
            <a:endParaRPr lang="en-US">
              <a:solidFill>
                <a:srgbClr val="FFFF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14090653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E9CC25E-E239-544E-8400-E01A81671E77}" type="datetime1">
              <a:rPr lang="nl-NL" smtClean="0">
                <a:solidFill>
                  <a:srgbClr val="FFFF00"/>
                </a:solidFill>
                <a:latin typeface="Times New Roman"/>
              </a:rPr>
              <a:t>20-10-15</a:t>
            </a:fld>
            <a:endParaRPr lang="en-US">
              <a:solidFill>
                <a:srgbClr val="FFFF00"/>
              </a:solidFill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00"/>
              </a:solidFill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E0E54A-71F8-834C-AF8B-DEC800C80DA4}" type="slidenum">
              <a:rPr lang="en-US">
                <a:solidFill>
                  <a:srgbClr val="FFFF00"/>
                </a:solidFill>
                <a:latin typeface="Times New Roman"/>
              </a:rPr>
              <a:pPr/>
              <a:t>‹#›</a:t>
            </a:fld>
            <a:endParaRPr lang="en-US">
              <a:solidFill>
                <a:srgbClr val="FFFF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36818610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nl-NL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9559A55-0423-4C48-98BB-786A4363C67F}" type="datetime1">
              <a:rPr lang="nl-NL" smtClean="0">
                <a:solidFill>
                  <a:srgbClr val="FFFF00"/>
                </a:solidFill>
                <a:latin typeface="Times New Roman"/>
              </a:rPr>
              <a:t>20-10-15</a:t>
            </a:fld>
            <a:endParaRPr lang="en-US">
              <a:solidFill>
                <a:srgbClr val="FFFF00"/>
              </a:solidFill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00"/>
              </a:solidFill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B41530-9E65-9A46-941E-11BA715CE4EA}" type="slidenum">
              <a:rPr lang="en-US">
                <a:solidFill>
                  <a:srgbClr val="FFFF00"/>
                </a:solidFill>
                <a:latin typeface="Times New Roman"/>
              </a:rPr>
              <a:pPr/>
              <a:t>‹#›</a:t>
            </a:fld>
            <a:endParaRPr lang="en-US">
              <a:solidFill>
                <a:srgbClr val="FFFF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50369714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nl-NL" smtClean="0"/>
              <a:t>Klik om het opmaakprofiel van de modelondertitel te bewerken</a:t>
            </a:r>
            <a:endParaRPr lang="nl-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15D917-418E-F64B-80B7-F113C323C3F5}" type="datetime1">
              <a:rPr lang="nl-NL" smtClean="0">
                <a:solidFill>
                  <a:srgbClr val="000000"/>
                </a:solidFill>
              </a:rPr>
              <a:t>20-10-15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4EF873-C27B-7949-8ED6-385A9261C8A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424842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30ABC2-55C3-0C4E-B87C-101D07B99BEE}" type="datetime1">
              <a:rPr lang="nl-NL" smtClean="0">
                <a:solidFill>
                  <a:srgbClr val="000000"/>
                </a:solidFill>
              </a:rPr>
              <a:t>20-10-15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3B84BF-1110-5648-ABA8-1004B7CE249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425610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CE9793-B95E-AB48-B4D9-E2A9732F5CD4}" type="datetime1">
              <a:rPr lang="nl-NL" smtClean="0">
                <a:solidFill>
                  <a:srgbClr val="000000"/>
                </a:solidFill>
              </a:rPr>
              <a:t>20-10-15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5292D9-8081-BB49-8756-71EBEAE96E4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958397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CA3D20-3DB1-7F40-8884-E775C2ECB285}" type="datetime1">
              <a:rPr lang="nl-NL" smtClean="0">
                <a:solidFill>
                  <a:srgbClr val="000000"/>
                </a:solidFill>
              </a:rPr>
              <a:t>20-10-15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2997A5-1EE8-DF4A-857C-37EE676A81C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493128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093049-8812-E648-A043-98A6531D7420}" type="datetime1">
              <a:rPr lang="nl-NL" smtClean="0">
                <a:solidFill>
                  <a:srgbClr val="000000"/>
                </a:solidFill>
              </a:rPr>
              <a:t>20-10-15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C03968-2A1E-D047-AC65-4F66E4DDE81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41010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02245-D145-0B45-B67E-FDDD633254B3}" type="datetime1">
              <a:rPr lang="nl-NL" smtClean="0"/>
              <a:t>20-10-15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3B091-3500-F044-9085-0AA5FDD2F5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64862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2D67D7-F8DE-3D43-8C2E-390A419BBE5B}" type="datetime1">
              <a:rPr lang="nl-NL" smtClean="0">
                <a:solidFill>
                  <a:srgbClr val="000000"/>
                </a:solidFill>
              </a:rPr>
              <a:t>20-10-15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E761E8-E75F-1E40-B5A7-DF6EA280144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447083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52C6DE-CF04-6340-A1F4-8708FC4A8FB7}" type="datetime1">
              <a:rPr lang="nl-NL" smtClean="0">
                <a:solidFill>
                  <a:srgbClr val="000000"/>
                </a:solidFill>
              </a:rPr>
              <a:t>20-10-15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AA0550-36F0-E741-9CF8-A3A3AB91ADF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344877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627F98-114D-AC49-B276-E192B6A50137}" type="datetime1">
              <a:rPr lang="nl-NL" smtClean="0">
                <a:solidFill>
                  <a:srgbClr val="000000"/>
                </a:solidFill>
              </a:rPr>
              <a:t>20-10-15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12B55C-6883-8241-82D3-16A15AAC375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069926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 smtClean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D05BD8-A32A-DA4B-93CE-2846679F7CF9}" type="datetime1">
              <a:rPr lang="nl-NL" smtClean="0">
                <a:solidFill>
                  <a:srgbClr val="000000"/>
                </a:solidFill>
              </a:rPr>
              <a:t>20-10-15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4250CB-4B56-954C-BF45-284B6A44AA1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326901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9924EE-D678-6C48-8C38-79B934EC4BD9}" type="datetime1">
              <a:rPr lang="nl-NL" smtClean="0">
                <a:solidFill>
                  <a:srgbClr val="000000"/>
                </a:solidFill>
              </a:rPr>
              <a:t>20-10-15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0D11BC-8C58-B045-8EE1-DF13578C43D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70483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2CDABE-6C80-0843-BD1C-56F1C1768B47}" type="datetime1">
              <a:rPr lang="nl-NL" smtClean="0">
                <a:solidFill>
                  <a:srgbClr val="000000"/>
                </a:solidFill>
              </a:rPr>
              <a:t>20-10-15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F23EFE-4346-0B49-9299-A611BEA0881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808329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nl-NL" smtClean="0"/>
              <a:t>Klik om het opmaakprofiel van de modelondertitel te bewerken</a:t>
            </a:r>
            <a:endParaRPr lang="nl-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517917-50CB-964E-ABF2-A23C7CE433F7}" type="datetime1">
              <a:rPr lang="nl-NL" smtClean="0">
                <a:solidFill>
                  <a:srgbClr val="FFFF00"/>
                </a:solidFill>
              </a:rPr>
              <a:t>20-10-15</a:t>
            </a:fld>
            <a:endParaRPr lang="en-US">
              <a:solidFill>
                <a:srgbClr val="FFFF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434405-6E5B-1749-B940-46728A60D384}" type="slidenum">
              <a:rPr lang="en-US">
                <a:solidFill>
                  <a:srgbClr val="FFFF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707978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F3289B-D475-A944-B03D-0B6DC62E0CBA}" type="datetime1">
              <a:rPr lang="nl-NL" smtClean="0">
                <a:solidFill>
                  <a:srgbClr val="FFFF00"/>
                </a:solidFill>
              </a:rPr>
              <a:t>20-10-15</a:t>
            </a:fld>
            <a:endParaRPr lang="en-US">
              <a:solidFill>
                <a:srgbClr val="FFFF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7C6967-BF35-9A46-A51B-CDFDA736209D}" type="slidenum">
              <a:rPr lang="en-US">
                <a:solidFill>
                  <a:srgbClr val="FFFF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175578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2AF0E3-3ECC-CC4D-BE6D-38A4CE8218A1}" type="datetime1">
              <a:rPr lang="nl-NL" smtClean="0">
                <a:solidFill>
                  <a:srgbClr val="FFFF00"/>
                </a:solidFill>
              </a:rPr>
              <a:t>20-10-15</a:t>
            </a:fld>
            <a:endParaRPr lang="en-US">
              <a:solidFill>
                <a:srgbClr val="FFFF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D2E12F-D13A-3945-8696-DC9EC7BD15D7}" type="slidenum">
              <a:rPr lang="en-US">
                <a:solidFill>
                  <a:srgbClr val="FFFF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201927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700C02-6BA8-8840-8450-E98176848AE2}" type="datetime1">
              <a:rPr lang="nl-NL" smtClean="0">
                <a:solidFill>
                  <a:srgbClr val="FFFF00"/>
                </a:solidFill>
              </a:rPr>
              <a:t>20-10-15</a:t>
            </a:fld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83D98E-CFE7-8A46-B3BD-9F584C509FB7}" type="slidenum">
              <a:rPr lang="en-US">
                <a:solidFill>
                  <a:srgbClr val="FFFF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21063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5770C-75C5-1B41-8EBE-215AEFE20518}" type="datetime1">
              <a:rPr lang="nl-NL" smtClean="0"/>
              <a:t>20-10-15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3B091-3500-F044-9085-0AA5FDD2F5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88641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9851AB-618E-904F-8266-889828EA93C7}" type="datetime1">
              <a:rPr lang="nl-NL" smtClean="0">
                <a:solidFill>
                  <a:srgbClr val="FFFF00"/>
                </a:solidFill>
              </a:rPr>
              <a:t>20-10-15</a:t>
            </a:fld>
            <a:endParaRPr lang="en-US">
              <a:solidFill>
                <a:srgbClr val="FFFF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E4AB9D-59A8-5D45-A808-822D500B1CFA}" type="slidenum">
              <a:rPr lang="en-US">
                <a:solidFill>
                  <a:srgbClr val="FFFF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381356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60C16E-B660-F94C-AF32-C23872577275}" type="datetime1">
              <a:rPr lang="nl-NL" smtClean="0">
                <a:solidFill>
                  <a:srgbClr val="FFFF00"/>
                </a:solidFill>
              </a:rPr>
              <a:t>20-10-15</a:t>
            </a:fld>
            <a:endParaRPr lang="en-US">
              <a:solidFill>
                <a:srgbClr val="FFFF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A697F7-CAE0-E446-BB51-1AAB1863FF20}" type="slidenum">
              <a:rPr lang="en-US">
                <a:solidFill>
                  <a:srgbClr val="FFFF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92689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844234-E4B1-6D4D-8D2B-DCB05687AEE8}" type="datetime1">
              <a:rPr lang="nl-NL" smtClean="0">
                <a:solidFill>
                  <a:srgbClr val="FFFF00"/>
                </a:solidFill>
              </a:rPr>
              <a:t>20-10-15</a:t>
            </a:fld>
            <a:endParaRPr lang="en-US">
              <a:solidFill>
                <a:srgbClr val="FFFF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AE5992-DAC4-A049-BC66-9977F6FB89CC}" type="slidenum">
              <a:rPr lang="en-US">
                <a:solidFill>
                  <a:srgbClr val="FFFF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492307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634B9B-9863-0142-BB56-98AF14D13773}" type="datetime1">
              <a:rPr lang="nl-NL" smtClean="0">
                <a:solidFill>
                  <a:srgbClr val="FFFF00"/>
                </a:solidFill>
              </a:rPr>
              <a:t>20-10-15</a:t>
            </a:fld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462588-80AB-A642-A2C5-3E356681AB66}" type="slidenum">
              <a:rPr lang="en-US">
                <a:solidFill>
                  <a:srgbClr val="FFFF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559587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 smtClean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E5F7A6-DA63-3842-9E93-7FC55A5DA079}" type="datetime1">
              <a:rPr lang="nl-NL" smtClean="0">
                <a:solidFill>
                  <a:srgbClr val="FFFF00"/>
                </a:solidFill>
              </a:rPr>
              <a:t>20-10-15</a:t>
            </a:fld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EC05D1-EE03-1143-B73F-AA93C9ECCA87}" type="slidenum">
              <a:rPr lang="en-US">
                <a:solidFill>
                  <a:srgbClr val="FFFF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641248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D0924F-AC00-8B44-9382-1F97A524EE96}" type="datetime1">
              <a:rPr lang="nl-NL" smtClean="0">
                <a:solidFill>
                  <a:srgbClr val="FFFF00"/>
                </a:solidFill>
              </a:rPr>
              <a:t>20-10-15</a:t>
            </a:fld>
            <a:endParaRPr lang="en-US">
              <a:solidFill>
                <a:srgbClr val="FFFF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12CC4E-ABE1-9848-B43C-89A3FB1D0B8B}" type="slidenum">
              <a:rPr lang="en-US">
                <a:solidFill>
                  <a:srgbClr val="FFFF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394227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04A713-D249-904E-8B1C-20A67DD7619F}" type="datetime1">
              <a:rPr lang="nl-NL" smtClean="0">
                <a:solidFill>
                  <a:srgbClr val="FFFF00"/>
                </a:solidFill>
              </a:rPr>
              <a:t>20-10-15</a:t>
            </a:fld>
            <a:endParaRPr lang="en-US">
              <a:solidFill>
                <a:srgbClr val="FFFF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04EED5-C412-7C4E-835B-3834FD6699F6}" type="slidenum">
              <a:rPr lang="en-US">
                <a:solidFill>
                  <a:srgbClr val="FFFF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389840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el, inhoud en 2 inhoudselemen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inhoud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59A9BD-60C9-A24D-97DF-64955C36C079}" type="datetime1">
              <a:rPr lang="nl-NL" smtClean="0">
                <a:solidFill>
                  <a:srgbClr val="FFFF00"/>
                </a:solidFill>
              </a:rPr>
              <a:t>20-10-15</a:t>
            </a:fld>
            <a:endParaRPr lang="en-US">
              <a:solidFill>
                <a:srgbClr val="FFFF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E666A1-0510-6845-A6D8-FB32B2964BA6}" type="slidenum">
              <a:rPr lang="en-US">
                <a:solidFill>
                  <a:srgbClr val="FFFF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998361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el en vier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inhoud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BE9F26-6727-7F46-BB58-AA6719B9C9F9}" type="datetime1">
              <a:rPr lang="nl-NL" smtClean="0">
                <a:solidFill>
                  <a:srgbClr val="FFFF00"/>
                </a:solidFill>
              </a:rPr>
              <a:t>20-10-15</a:t>
            </a:fld>
            <a:endParaRPr lang="en-US">
              <a:solidFill>
                <a:srgbClr val="FFFF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80EE19-F012-F348-83FA-C4168C792180}" type="slidenum">
              <a:rPr lang="en-US">
                <a:solidFill>
                  <a:srgbClr val="FFFF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929484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nl-NL" smtClean="0"/>
              <a:t>Klik om het opmaakprofiel van de modelondertitel te bewerken</a:t>
            </a:r>
            <a:endParaRPr lang="nl-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CE6A89-CC28-3645-AD11-65575370BCCD}" type="datetime1">
              <a:rPr lang="nl-NL" smtClean="0">
                <a:solidFill>
                  <a:srgbClr val="FFFF00"/>
                </a:solidFill>
              </a:rPr>
              <a:t>20-10-15</a:t>
            </a:fld>
            <a:endParaRPr lang="en-US">
              <a:solidFill>
                <a:srgbClr val="FFFF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434405-6E5B-1749-B940-46728A60D384}" type="slidenum">
              <a:rPr lang="en-US">
                <a:solidFill>
                  <a:srgbClr val="FFFF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29468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0CEDC-2952-DB4D-9E06-6B50810D4B5A}" type="datetime1">
              <a:rPr lang="nl-NL" smtClean="0"/>
              <a:t>20-10-15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3B091-3500-F044-9085-0AA5FDD2F5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40344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8CAA2D-D809-9B4C-89F5-A8BEAC4C8232}" type="datetime1">
              <a:rPr lang="nl-NL" smtClean="0">
                <a:solidFill>
                  <a:srgbClr val="FFFF00"/>
                </a:solidFill>
              </a:rPr>
              <a:t>20-10-15</a:t>
            </a:fld>
            <a:endParaRPr lang="en-US">
              <a:solidFill>
                <a:srgbClr val="FFFF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7C6967-BF35-9A46-A51B-CDFDA736209D}" type="slidenum">
              <a:rPr lang="en-US">
                <a:solidFill>
                  <a:srgbClr val="FFFF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786484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3F0F26-C67E-714E-A919-5D965D450B11}" type="datetime1">
              <a:rPr lang="nl-NL" smtClean="0">
                <a:solidFill>
                  <a:srgbClr val="FFFF00"/>
                </a:solidFill>
              </a:rPr>
              <a:t>20-10-15</a:t>
            </a:fld>
            <a:endParaRPr lang="en-US">
              <a:solidFill>
                <a:srgbClr val="FFFF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D2E12F-D13A-3945-8696-DC9EC7BD15D7}" type="slidenum">
              <a:rPr lang="en-US">
                <a:solidFill>
                  <a:srgbClr val="FFFF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074129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75F237-86A3-3447-AC29-E034A8EAE6D3}" type="datetime1">
              <a:rPr lang="nl-NL" smtClean="0">
                <a:solidFill>
                  <a:srgbClr val="FFFF00"/>
                </a:solidFill>
              </a:rPr>
              <a:t>20-10-15</a:t>
            </a:fld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83D98E-CFE7-8A46-B3BD-9F584C509FB7}" type="slidenum">
              <a:rPr lang="en-US">
                <a:solidFill>
                  <a:srgbClr val="FFFF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635093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0306D5-6B37-6348-AA3F-CD2A2E77C284}" type="datetime1">
              <a:rPr lang="nl-NL" smtClean="0">
                <a:solidFill>
                  <a:srgbClr val="FFFF00"/>
                </a:solidFill>
              </a:rPr>
              <a:t>20-10-15</a:t>
            </a:fld>
            <a:endParaRPr lang="en-US">
              <a:solidFill>
                <a:srgbClr val="FFFF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E4AB9D-59A8-5D45-A808-822D500B1CFA}" type="slidenum">
              <a:rPr lang="en-US">
                <a:solidFill>
                  <a:srgbClr val="FFFF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327555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27CCD7-33D0-7942-9424-98F97C9CAC43}" type="datetime1">
              <a:rPr lang="nl-NL" smtClean="0">
                <a:solidFill>
                  <a:srgbClr val="FFFF00"/>
                </a:solidFill>
              </a:rPr>
              <a:t>20-10-15</a:t>
            </a:fld>
            <a:endParaRPr lang="en-US">
              <a:solidFill>
                <a:srgbClr val="FFFF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A697F7-CAE0-E446-BB51-1AAB1863FF20}" type="slidenum">
              <a:rPr lang="en-US">
                <a:solidFill>
                  <a:srgbClr val="FFFF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66945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DF9EB6-84DA-4C43-9DF7-9D62D9D79E12}" type="datetime1">
              <a:rPr lang="nl-NL" smtClean="0">
                <a:solidFill>
                  <a:srgbClr val="FFFF00"/>
                </a:solidFill>
              </a:rPr>
              <a:t>20-10-15</a:t>
            </a:fld>
            <a:endParaRPr lang="en-US">
              <a:solidFill>
                <a:srgbClr val="FFFF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AE5992-DAC4-A049-BC66-9977F6FB89CC}" type="slidenum">
              <a:rPr lang="en-US">
                <a:solidFill>
                  <a:srgbClr val="FFFF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157421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B73BBB-F6BC-C942-A150-3B46E939ECCB}" type="datetime1">
              <a:rPr lang="nl-NL" smtClean="0">
                <a:solidFill>
                  <a:srgbClr val="FFFF00"/>
                </a:solidFill>
              </a:rPr>
              <a:t>20-10-15</a:t>
            </a:fld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462588-80AB-A642-A2C5-3E356681AB66}" type="slidenum">
              <a:rPr lang="en-US">
                <a:solidFill>
                  <a:srgbClr val="FFFF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07975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 smtClean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FE3FB9-0E37-5940-8B4F-ACBD2E70682A}" type="datetime1">
              <a:rPr lang="nl-NL" smtClean="0">
                <a:solidFill>
                  <a:srgbClr val="FFFF00"/>
                </a:solidFill>
              </a:rPr>
              <a:t>20-10-15</a:t>
            </a:fld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EC05D1-EE03-1143-B73F-AA93C9ECCA87}" type="slidenum">
              <a:rPr lang="en-US">
                <a:solidFill>
                  <a:srgbClr val="FFFF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372238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44CB57-5D6C-6A40-A25A-32781FB59275}" type="datetime1">
              <a:rPr lang="nl-NL" smtClean="0">
                <a:solidFill>
                  <a:srgbClr val="FFFF00"/>
                </a:solidFill>
              </a:rPr>
              <a:t>20-10-15</a:t>
            </a:fld>
            <a:endParaRPr lang="en-US">
              <a:solidFill>
                <a:srgbClr val="FFFF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12CC4E-ABE1-9848-B43C-89A3FB1D0B8B}" type="slidenum">
              <a:rPr lang="en-US">
                <a:solidFill>
                  <a:srgbClr val="FFFF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44934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22D37E-2ABA-B240-B95A-2B2754AF27C3}" type="datetime1">
              <a:rPr lang="nl-NL" smtClean="0">
                <a:solidFill>
                  <a:srgbClr val="FFFF00"/>
                </a:solidFill>
              </a:rPr>
              <a:t>20-10-15</a:t>
            </a:fld>
            <a:endParaRPr lang="en-US">
              <a:solidFill>
                <a:srgbClr val="FFFF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04EED5-C412-7C4E-835B-3834FD6699F6}" type="slidenum">
              <a:rPr lang="en-US">
                <a:solidFill>
                  <a:srgbClr val="FFFF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11046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C8D44-F9B0-5641-BA8C-02B2C8D2DC86}" type="datetime1">
              <a:rPr lang="nl-NL" smtClean="0"/>
              <a:t>20-10-15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3B091-3500-F044-9085-0AA5FDD2F5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20216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el, inhoud en 2 inhoudselemen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inhoud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8092EC-F089-4E4C-AFA1-628574DE85BB}" type="datetime1">
              <a:rPr lang="nl-NL" smtClean="0">
                <a:solidFill>
                  <a:srgbClr val="FFFF00"/>
                </a:solidFill>
              </a:rPr>
              <a:t>20-10-15</a:t>
            </a:fld>
            <a:endParaRPr lang="en-US">
              <a:solidFill>
                <a:srgbClr val="FFFF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E666A1-0510-6845-A6D8-FB32B2964BA6}" type="slidenum">
              <a:rPr lang="en-US">
                <a:solidFill>
                  <a:srgbClr val="FFFF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998811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el en vier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inhoud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C46249-41FC-2445-8238-F53838BD2C8B}" type="datetime1">
              <a:rPr lang="nl-NL" smtClean="0">
                <a:solidFill>
                  <a:srgbClr val="FFFF00"/>
                </a:solidFill>
              </a:rPr>
              <a:t>20-10-15</a:t>
            </a:fld>
            <a:endParaRPr lang="en-US">
              <a:solidFill>
                <a:srgbClr val="FFFF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80EE19-F012-F348-83FA-C4168C792180}" type="slidenum">
              <a:rPr lang="en-US">
                <a:solidFill>
                  <a:srgbClr val="FFFF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342880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nl-NL" smtClean="0"/>
              <a:t>Klik om het opmaakprofiel van de modelondertitel te bewerken</a:t>
            </a:r>
            <a:endParaRPr lang="nl-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19C225-824D-0A4C-AC23-855234F06243}" type="datetime1">
              <a:rPr lang="nl-NL" smtClean="0">
                <a:solidFill>
                  <a:srgbClr val="000000"/>
                </a:solidFill>
              </a:rPr>
              <a:t>20-10-15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4EF873-C27B-7949-8ED6-385A9261C8A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153330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04FBA7-02AC-5042-A694-A509AC686B74}" type="datetime1">
              <a:rPr lang="nl-NL" smtClean="0">
                <a:solidFill>
                  <a:srgbClr val="000000"/>
                </a:solidFill>
              </a:rPr>
              <a:t>20-10-15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3B84BF-1110-5648-ABA8-1004B7CE249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980862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4DD545-72B8-D947-8879-D8549F8C5A45}" type="datetime1">
              <a:rPr lang="nl-NL" smtClean="0">
                <a:solidFill>
                  <a:srgbClr val="000000"/>
                </a:solidFill>
              </a:rPr>
              <a:t>20-10-15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5292D9-8081-BB49-8756-71EBEAE96E4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390197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0FC0CA-16B9-B748-BDAF-321EC5963849}" type="datetime1">
              <a:rPr lang="nl-NL" smtClean="0">
                <a:solidFill>
                  <a:srgbClr val="000000"/>
                </a:solidFill>
              </a:rPr>
              <a:t>20-10-15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2997A5-1EE8-DF4A-857C-37EE676A81C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912906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BB1BA9-1C8A-3142-9D25-37912B4C61C4}" type="datetime1">
              <a:rPr lang="nl-NL" smtClean="0">
                <a:solidFill>
                  <a:srgbClr val="000000"/>
                </a:solidFill>
              </a:rPr>
              <a:t>20-10-15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C03968-2A1E-D047-AC65-4F66E4DDE81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288731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0AB822-87AD-334E-A9D5-9385A20380BD}" type="datetime1">
              <a:rPr lang="nl-NL" smtClean="0">
                <a:solidFill>
                  <a:srgbClr val="000000"/>
                </a:solidFill>
              </a:rPr>
              <a:t>20-10-15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E761E8-E75F-1E40-B5A7-DF6EA280144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179829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A9881E-FC90-2B4D-870E-E08E0EC5644C}" type="datetime1">
              <a:rPr lang="nl-NL" smtClean="0">
                <a:solidFill>
                  <a:srgbClr val="000000"/>
                </a:solidFill>
              </a:rPr>
              <a:t>20-10-15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AA0550-36F0-E741-9CF8-A3A3AB91ADF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205815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C2D005-AC2E-514D-BB59-11220CF8DD84}" type="datetime1">
              <a:rPr lang="nl-NL" smtClean="0">
                <a:solidFill>
                  <a:srgbClr val="000000"/>
                </a:solidFill>
              </a:rPr>
              <a:t>20-10-15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12B55C-6883-8241-82D3-16A15AAC375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17908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2730B-7F15-6744-9B51-7A71B181B301}" type="datetime1">
              <a:rPr lang="nl-NL" smtClean="0"/>
              <a:t>20-10-15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3B091-3500-F044-9085-0AA5FDD2F5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83402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 smtClean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96925A-D3E6-6E45-A4FF-57CC0256804C}" type="datetime1">
              <a:rPr lang="nl-NL" smtClean="0">
                <a:solidFill>
                  <a:srgbClr val="000000"/>
                </a:solidFill>
              </a:rPr>
              <a:t>20-10-15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4250CB-4B56-954C-BF45-284B6A44AA1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508660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9D04C4-9898-8A45-8474-35B899E402A3}" type="datetime1">
              <a:rPr lang="nl-NL" smtClean="0">
                <a:solidFill>
                  <a:srgbClr val="000000"/>
                </a:solidFill>
              </a:rPr>
              <a:t>20-10-15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0D11BC-8C58-B045-8EE1-DF13578C43D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353208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F610E7-F45E-5047-9973-B61BB89BD8B6}" type="datetime1">
              <a:rPr lang="nl-NL" smtClean="0">
                <a:solidFill>
                  <a:srgbClr val="000000"/>
                </a:solidFill>
              </a:rPr>
              <a:t>20-10-15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F23EFE-4346-0B49-9299-A611BEA0881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63245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nl-NL" smtClean="0"/>
              <a:t>Klik om het opmaakprofiel van de modelondertitel te bewerken</a:t>
            </a:r>
            <a:endParaRPr lang="nl-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079AB6-52CC-EB4D-A2E6-9A45A481300C}" type="datetime1">
              <a:rPr lang="nl-NL" smtClean="0">
                <a:solidFill>
                  <a:srgbClr val="000000"/>
                </a:solidFill>
              </a:rPr>
              <a:t>20-10-15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4EF873-C27B-7949-8ED6-385A9261C8A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330109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3B01AF-1E3B-0C4C-87F7-515C742C34ED}" type="datetime1">
              <a:rPr lang="nl-NL" smtClean="0">
                <a:solidFill>
                  <a:srgbClr val="000000"/>
                </a:solidFill>
              </a:rPr>
              <a:t>20-10-15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3B84BF-1110-5648-ABA8-1004B7CE249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497854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1D3708-74FC-2145-A850-CA531D8D78B0}" type="datetime1">
              <a:rPr lang="nl-NL" smtClean="0">
                <a:solidFill>
                  <a:srgbClr val="000000"/>
                </a:solidFill>
              </a:rPr>
              <a:t>20-10-15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5292D9-8081-BB49-8756-71EBEAE96E4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249506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60FE43-BE7F-864E-8C3D-297E03C5EAA7}" type="datetime1">
              <a:rPr lang="nl-NL" smtClean="0">
                <a:solidFill>
                  <a:srgbClr val="000000"/>
                </a:solidFill>
              </a:rPr>
              <a:t>20-10-15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2997A5-1EE8-DF4A-857C-37EE676A81C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316672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CBC56F-8922-1A4F-A94B-7266C8B6488A}" type="datetime1">
              <a:rPr lang="nl-NL" smtClean="0">
                <a:solidFill>
                  <a:srgbClr val="000000"/>
                </a:solidFill>
              </a:rPr>
              <a:t>20-10-15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C03968-2A1E-D047-AC65-4F66E4DDE81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540386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F6CB1F-DC4B-8445-BD72-04E2485F3B83}" type="datetime1">
              <a:rPr lang="nl-NL" smtClean="0">
                <a:solidFill>
                  <a:srgbClr val="000000"/>
                </a:solidFill>
              </a:rPr>
              <a:t>20-10-15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E761E8-E75F-1E40-B5A7-DF6EA280144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480141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1BCB55-7999-FA48-8848-FF364A08BC10}" type="datetime1">
              <a:rPr lang="nl-NL" smtClean="0">
                <a:solidFill>
                  <a:srgbClr val="000000"/>
                </a:solidFill>
              </a:rPr>
              <a:t>20-10-15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AA0550-36F0-E741-9CF8-A3A3AB91ADF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0124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1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4.xml"/><Relationship Id="rId12" Type="http://schemas.openxmlformats.org/officeDocument/2006/relationships/theme" Target="../theme/theme10.xml"/><Relationship Id="rId1" Type="http://schemas.openxmlformats.org/officeDocument/2006/relationships/slideLayout" Target="../slideLayouts/slideLayout104.xml"/><Relationship Id="rId2" Type="http://schemas.openxmlformats.org/officeDocument/2006/relationships/slideLayout" Target="../slideLayouts/slideLayout105.xml"/><Relationship Id="rId3" Type="http://schemas.openxmlformats.org/officeDocument/2006/relationships/slideLayout" Target="../slideLayouts/slideLayout106.xml"/><Relationship Id="rId4" Type="http://schemas.openxmlformats.org/officeDocument/2006/relationships/slideLayout" Target="../slideLayouts/slideLayout107.xml"/><Relationship Id="rId5" Type="http://schemas.openxmlformats.org/officeDocument/2006/relationships/slideLayout" Target="../slideLayouts/slideLayout108.xml"/><Relationship Id="rId6" Type="http://schemas.openxmlformats.org/officeDocument/2006/relationships/slideLayout" Target="../slideLayouts/slideLayout109.xml"/><Relationship Id="rId7" Type="http://schemas.openxmlformats.org/officeDocument/2006/relationships/slideLayout" Target="../slideLayouts/slideLayout110.xml"/><Relationship Id="rId8" Type="http://schemas.openxmlformats.org/officeDocument/2006/relationships/slideLayout" Target="../slideLayouts/slideLayout111.xml"/><Relationship Id="rId9" Type="http://schemas.openxmlformats.org/officeDocument/2006/relationships/slideLayout" Target="../slideLayouts/slideLayout112.xml"/><Relationship Id="rId10" Type="http://schemas.openxmlformats.org/officeDocument/2006/relationships/slideLayout" Target="../slideLayouts/slideLayout113.xml"/></Relationships>
</file>

<file path=ppt/slideMasters/_rels/slideMaster1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25.xml"/><Relationship Id="rId12" Type="http://schemas.openxmlformats.org/officeDocument/2006/relationships/theme" Target="../theme/theme1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15.xml"/><Relationship Id="rId2" Type="http://schemas.openxmlformats.org/officeDocument/2006/relationships/slideLayout" Target="../slideLayouts/slideLayout116.xml"/><Relationship Id="rId3" Type="http://schemas.openxmlformats.org/officeDocument/2006/relationships/slideLayout" Target="../slideLayouts/slideLayout117.xml"/><Relationship Id="rId4" Type="http://schemas.openxmlformats.org/officeDocument/2006/relationships/slideLayout" Target="../slideLayouts/slideLayout118.xml"/><Relationship Id="rId5" Type="http://schemas.openxmlformats.org/officeDocument/2006/relationships/slideLayout" Target="../slideLayouts/slideLayout119.xml"/><Relationship Id="rId6" Type="http://schemas.openxmlformats.org/officeDocument/2006/relationships/slideLayout" Target="../slideLayouts/slideLayout120.xml"/><Relationship Id="rId7" Type="http://schemas.openxmlformats.org/officeDocument/2006/relationships/slideLayout" Target="../slideLayouts/slideLayout121.xml"/><Relationship Id="rId8" Type="http://schemas.openxmlformats.org/officeDocument/2006/relationships/slideLayout" Target="../slideLayouts/slideLayout122.xml"/><Relationship Id="rId9" Type="http://schemas.openxmlformats.org/officeDocument/2006/relationships/slideLayout" Target="../slideLayouts/slideLayout123.xml"/><Relationship Id="rId10" Type="http://schemas.openxmlformats.org/officeDocument/2006/relationships/slideLayout" Target="../slideLayouts/slideLayout124.xml"/></Relationships>
</file>

<file path=ppt/slideMasters/_rels/slideMaster1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36.xml"/><Relationship Id="rId12" Type="http://schemas.openxmlformats.org/officeDocument/2006/relationships/slideLayout" Target="../slideLayouts/slideLayout137.xml"/><Relationship Id="rId13" Type="http://schemas.openxmlformats.org/officeDocument/2006/relationships/theme" Target="../theme/theme12.xml"/><Relationship Id="rId1" Type="http://schemas.openxmlformats.org/officeDocument/2006/relationships/slideLayout" Target="../slideLayouts/slideLayout126.xml"/><Relationship Id="rId2" Type="http://schemas.openxmlformats.org/officeDocument/2006/relationships/slideLayout" Target="../slideLayouts/slideLayout127.xml"/><Relationship Id="rId3" Type="http://schemas.openxmlformats.org/officeDocument/2006/relationships/slideLayout" Target="../slideLayouts/slideLayout128.xml"/><Relationship Id="rId4" Type="http://schemas.openxmlformats.org/officeDocument/2006/relationships/slideLayout" Target="../slideLayouts/slideLayout129.xml"/><Relationship Id="rId5" Type="http://schemas.openxmlformats.org/officeDocument/2006/relationships/slideLayout" Target="../slideLayouts/slideLayout130.xml"/><Relationship Id="rId6" Type="http://schemas.openxmlformats.org/officeDocument/2006/relationships/slideLayout" Target="../slideLayouts/slideLayout131.xml"/><Relationship Id="rId7" Type="http://schemas.openxmlformats.org/officeDocument/2006/relationships/slideLayout" Target="../slideLayouts/slideLayout132.xml"/><Relationship Id="rId8" Type="http://schemas.openxmlformats.org/officeDocument/2006/relationships/slideLayout" Target="../slideLayouts/slideLayout133.xml"/><Relationship Id="rId9" Type="http://schemas.openxmlformats.org/officeDocument/2006/relationships/slideLayout" Target="../slideLayouts/slideLayout134.xml"/><Relationship Id="rId10" Type="http://schemas.openxmlformats.org/officeDocument/2006/relationships/slideLayout" Target="../slideLayouts/slideLayout135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1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1.xml"/><Relationship Id="rId8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67.xml"/><Relationship Id="rId13" Type="http://schemas.openxmlformats.org/officeDocument/2006/relationships/slideLayout" Target="../slideLayouts/slideLayout68.xml"/><Relationship Id="rId14" Type="http://schemas.openxmlformats.org/officeDocument/2006/relationships/theme" Target="../theme/theme6.xml"/><Relationship Id="rId1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9.xml"/><Relationship Id="rId5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2.xml"/><Relationship Id="rId8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0.xml"/><Relationship Id="rId13" Type="http://schemas.openxmlformats.org/officeDocument/2006/relationships/slideLayout" Target="../slideLayouts/slideLayout81.xml"/><Relationship Id="rId14" Type="http://schemas.openxmlformats.org/officeDocument/2006/relationships/theme" Target="../theme/theme7.xml"/><Relationship Id="rId1" Type="http://schemas.openxmlformats.org/officeDocument/2006/relationships/slideLayout" Target="../slideLayouts/slideLayout69.xml"/><Relationship Id="rId2" Type="http://schemas.openxmlformats.org/officeDocument/2006/relationships/slideLayout" Target="../slideLayouts/slideLayout70.xml"/><Relationship Id="rId3" Type="http://schemas.openxmlformats.org/officeDocument/2006/relationships/slideLayout" Target="../slideLayouts/slideLayout71.xml"/><Relationship Id="rId4" Type="http://schemas.openxmlformats.org/officeDocument/2006/relationships/slideLayout" Target="../slideLayouts/slideLayout72.xml"/><Relationship Id="rId5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5.xml"/><Relationship Id="rId8" Type="http://schemas.openxmlformats.org/officeDocument/2006/relationships/slideLayout" Target="../slideLayouts/slideLayout76.xml"/><Relationship Id="rId9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78.xml"/></Relationships>
</file>

<file path=ppt/slideMasters/_rels/slideMaster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92.xml"/><Relationship Id="rId12" Type="http://schemas.openxmlformats.org/officeDocument/2006/relationships/theme" Target="../theme/theme8.xml"/><Relationship Id="rId1" Type="http://schemas.openxmlformats.org/officeDocument/2006/relationships/slideLayout" Target="../slideLayouts/slideLayout82.xml"/><Relationship Id="rId2" Type="http://schemas.openxmlformats.org/officeDocument/2006/relationships/slideLayout" Target="../slideLayouts/slideLayout83.xml"/><Relationship Id="rId3" Type="http://schemas.openxmlformats.org/officeDocument/2006/relationships/slideLayout" Target="../slideLayouts/slideLayout84.xml"/><Relationship Id="rId4" Type="http://schemas.openxmlformats.org/officeDocument/2006/relationships/slideLayout" Target="../slideLayouts/slideLayout85.xml"/><Relationship Id="rId5" Type="http://schemas.openxmlformats.org/officeDocument/2006/relationships/slideLayout" Target="../slideLayouts/slideLayout86.xml"/><Relationship Id="rId6" Type="http://schemas.openxmlformats.org/officeDocument/2006/relationships/slideLayout" Target="../slideLayouts/slideLayout87.xml"/><Relationship Id="rId7" Type="http://schemas.openxmlformats.org/officeDocument/2006/relationships/slideLayout" Target="../slideLayouts/slideLayout88.xml"/><Relationship Id="rId8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91.xml"/></Relationships>
</file>

<file path=ppt/slideMasters/_rels/slideMaster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03.xml"/><Relationship Id="rId12" Type="http://schemas.openxmlformats.org/officeDocument/2006/relationships/theme" Target="../theme/theme9.xml"/><Relationship Id="rId1" Type="http://schemas.openxmlformats.org/officeDocument/2006/relationships/slideLayout" Target="../slideLayouts/slideLayout93.xml"/><Relationship Id="rId2" Type="http://schemas.openxmlformats.org/officeDocument/2006/relationships/slideLayout" Target="../slideLayouts/slideLayout94.xml"/><Relationship Id="rId3" Type="http://schemas.openxmlformats.org/officeDocument/2006/relationships/slideLayout" Target="../slideLayouts/slideLayout95.xml"/><Relationship Id="rId4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7.xml"/><Relationship Id="rId6" Type="http://schemas.openxmlformats.org/officeDocument/2006/relationships/slideLayout" Target="../slideLayouts/slideLayout98.xml"/><Relationship Id="rId7" Type="http://schemas.openxmlformats.org/officeDocument/2006/relationships/slideLayout" Target="../slideLayouts/slideLayout99.xml"/><Relationship Id="rId8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1.xml"/><Relationship Id="rId10" Type="http://schemas.openxmlformats.org/officeDocument/2006/relationships/slideLayout" Target="../slideLayouts/slideLayout10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7CEE14-F22B-0C44-8A18-1C3E43DEBD78}" type="datetime1">
              <a:rPr lang="nl-NL" smtClean="0"/>
              <a:t>20-10-15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03B091-3500-F044-9085-0AA5FDD2F5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3938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526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effectLst/>
                <a:latin typeface="Arial" pitchFamily="34" charset="0"/>
                <a:ea typeface="+mn-ea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B11AAA10-BFE5-E741-9E8A-5FF959E2FD58}" type="datetime1">
              <a:rPr lang="nl-NL" smtClean="0">
                <a:solidFill>
                  <a:srgbClr val="000000"/>
                </a:solidFill>
              </a:rPr>
              <a:t>20-10-15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526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effectLst/>
                <a:latin typeface="Arial" pitchFamily="34" charset="0"/>
                <a:ea typeface="+mn-ea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526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7FAFE1B3-FA43-B24B-9BC4-4B1746639637}" type="slidenum">
              <a:rPr lang="en-US">
                <a:solidFill>
                  <a:srgbClr val="000000"/>
                </a:solidFill>
                <a:latin typeface="Arial" charset="0"/>
                <a:ea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3065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3" r:id="rId1"/>
    <p:sldLayoutId id="2147483874" r:id="rId2"/>
    <p:sldLayoutId id="2147483875" r:id="rId3"/>
    <p:sldLayoutId id="2147483876" r:id="rId4"/>
    <p:sldLayoutId id="2147483877" r:id="rId5"/>
    <p:sldLayoutId id="2147483878" r:id="rId6"/>
    <p:sldLayoutId id="2147483879" r:id="rId7"/>
    <p:sldLayoutId id="2147483880" r:id="rId8"/>
    <p:sldLayoutId id="2147483881" r:id="rId9"/>
    <p:sldLayoutId id="2147483882" r:id="rId10"/>
    <p:sldLayoutId id="2147483883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intergrund Kopie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971550" y="115888"/>
            <a:ext cx="7894638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1476375" y="1600200"/>
            <a:ext cx="7199313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53993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5" r:id="rId1"/>
    <p:sldLayoutId id="2147483886" r:id="rId2"/>
    <p:sldLayoutId id="2147483887" r:id="rId3"/>
    <p:sldLayoutId id="2147483888" r:id="rId4"/>
    <p:sldLayoutId id="2147483889" r:id="rId5"/>
    <p:sldLayoutId id="2147483890" r:id="rId6"/>
    <p:sldLayoutId id="2147483891" r:id="rId7"/>
    <p:sldLayoutId id="2147483892" r:id="rId8"/>
    <p:sldLayoutId id="2147483893" r:id="rId9"/>
    <p:sldLayoutId id="2147483894" r:id="rId10"/>
    <p:sldLayoutId id="2147483895" r:id="rId11"/>
  </p:sldLayoutIdLst>
  <p:transition xmlns:p14="http://schemas.microsoft.com/office/powerpoint/2010/main"/>
  <p:hf sldNum="0" hdr="0" ftr="0" dt="0"/>
  <p:txStyles>
    <p:titleStyle>
      <a:lvl1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itchFamily="34" charset="0"/>
          <a:ea typeface="ＭＳ Ｐゴシック" charset="0"/>
        </a:defRPr>
      </a:lvl2pPr>
      <a:lvl3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itchFamily="34" charset="0"/>
          <a:ea typeface="ＭＳ Ｐゴシック" charset="0"/>
        </a:defRPr>
      </a:lvl3pPr>
      <a:lvl4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itchFamily="34" charset="0"/>
          <a:ea typeface="ＭＳ Ｐゴシック" charset="0"/>
        </a:defRPr>
      </a:lvl4pPr>
      <a:lvl5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itchFamily="34" charset="0"/>
          <a:ea typeface="ＭＳ Ｐゴシック" charset="0"/>
        </a:defRPr>
      </a:lvl5pPr>
      <a:lvl6pPr marL="457200" algn="ctr" rtl="0" fontAlgn="base">
        <a:lnSpc>
          <a:spcPct val="8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itchFamily="34" charset="0"/>
        </a:defRPr>
      </a:lvl6pPr>
      <a:lvl7pPr marL="914400" algn="ctr" rtl="0" fontAlgn="base">
        <a:lnSpc>
          <a:spcPct val="8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itchFamily="34" charset="0"/>
        </a:defRPr>
      </a:lvl7pPr>
      <a:lvl8pPr marL="1371600" algn="ctr" rtl="0" fontAlgn="base">
        <a:lnSpc>
          <a:spcPct val="8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itchFamily="34" charset="0"/>
        </a:defRPr>
      </a:lvl8pPr>
      <a:lvl9pPr marL="1828800" algn="ctr" rtl="0" fontAlgn="base">
        <a:lnSpc>
          <a:spcPct val="8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itchFamily="34" charset="0"/>
        </a:defRPr>
      </a:lvl9pPr>
    </p:titleStyle>
    <p:bodyStyle>
      <a:lvl1pPr marL="385763" indent="-385763" algn="l" rtl="0" eaLnBrk="0" fontAlgn="base" hangingPunct="0">
        <a:lnSpc>
          <a:spcPct val="125000"/>
        </a:lnSpc>
        <a:spcBef>
          <a:spcPct val="25000"/>
        </a:spcBef>
        <a:spcAft>
          <a:spcPct val="0"/>
        </a:spcAft>
        <a:buClr>
          <a:schemeClr val="accent1"/>
        </a:buClr>
        <a:buSzPct val="80000"/>
        <a:buFont typeface="Wingdings" charset="0"/>
        <a:buChar char="l"/>
        <a:defRPr sz="2000" b="1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952500" indent="-285750" algn="l" rtl="0" eaLnBrk="0" fontAlgn="base" hangingPunct="0">
        <a:lnSpc>
          <a:spcPct val="125000"/>
        </a:lnSpc>
        <a:spcBef>
          <a:spcPct val="25000"/>
        </a:spcBef>
        <a:spcAft>
          <a:spcPct val="0"/>
        </a:spcAft>
        <a:buClr>
          <a:schemeClr val="accent1"/>
        </a:buClr>
        <a:buSzPct val="80000"/>
        <a:buFont typeface="Wingdings" charset="0"/>
        <a:buChar char="l"/>
        <a:defRPr sz="2000" b="1">
          <a:solidFill>
            <a:schemeClr val="tx1"/>
          </a:solidFill>
          <a:latin typeface="+mn-lt"/>
          <a:ea typeface="ＭＳ Ｐゴシック" charset="0"/>
        </a:defRPr>
      </a:lvl2pPr>
      <a:lvl3pPr marL="1371600" indent="-228600" algn="l" rtl="0" eaLnBrk="0" fontAlgn="base" hangingPunct="0">
        <a:lnSpc>
          <a:spcPct val="125000"/>
        </a:lnSpc>
        <a:spcBef>
          <a:spcPct val="25000"/>
        </a:spcBef>
        <a:spcAft>
          <a:spcPct val="0"/>
        </a:spcAft>
        <a:buClr>
          <a:schemeClr val="accent1"/>
        </a:buClr>
        <a:buSzPct val="80000"/>
        <a:buFont typeface="Wingdings" charset="0"/>
        <a:buChar char="l"/>
        <a:defRPr sz="2000">
          <a:solidFill>
            <a:schemeClr val="tx1"/>
          </a:solidFill>
          <a:latin typeface="+mn-lt"/>
          <a:ea typeface="ＭＳ Ｐゴシック" charset="0"/>
        </a:defRPr>
      </a:lvl3pPr>
      <a:lvl4pPr marL="1790700" indent="-228600" algn="l" rtl="0" eaLnBrk="0" fontAlgn="base" hangingPunct="0">
        <a:lnSpc>
          <a:spcPct val="125000"/>
        </a:lnSpc>
        <a:spcBef>
          <a:spcPct val="25000"/>
        </a:spcBef>
        <a:spcAft>
          <a:spcPct val="0"/>
        </a:spcAft>
        <a:buClr>
          <a:schemeClr val="accent1"/>
        </a:buClr>
        <a:buSzPct val="80000"/>
        <a:buFont typeface="Wingdings" charset="0"/>
        <a:buChar char="l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209800" indent="-228600" algn="l" rtl="0" eaLnBrk="0" fontAlgn="base" hangingPunct="0">
        <a:lnSpc>
          <a:spcPct val="125000"/>
        </a:lnSpc>
        <a:spcBef>
          <a:spcPct val="25000"/>
        </a:spcBef>
        <a:spcAft>
          <a:spcPct val="0"/>
        </a:spcAft>
        <a:buClr>
          <a:schemeClr val="accent1"/>
        </a:buClr>
        <a:buSzPct val="80000"/>
        <a:buFont typeface="Wingdings" charset="0"/>
        <a:buChar char="l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667000" indent="-228600" algn="l" rtl="0" fontAlgn="base">
        <a:lnSpc>
          <a:spcPct val="125000"/>
        </a:lnSpc>
        <a:spcBef>
          <a:spcPct val="25000"/>
        </a:spcBef>
        <a:spcAft>
          <a:spcPct val="0"/>
        </a:spcAft>
        <a:buClr>
          <a:schemeClr val="accent1"/>
        </a:buClr>
        <a:buSzPct val="80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6pPr>
      <a:lvl7pPr marL="3124200" indent="-228600" algn="l" rtl="0" fontAlgn="base">
        <a:lnSpc>
          <a:spcPct val="125000"/>
        </a:lnSpc>
        <a:spcBef>
          <a:spcPct val="25000"/>
        </a:spcBef>
        <a:spcAft>
          <a:spcPct val="0"/>
        </a:spcAft>
        <a:buClr>
          <a:schemeClr val="accent1"/>
        </a:buClr>
        <a:buSzPct val="80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7pPr>
      <a:lvl8pPr marL="3581400" indent="-228600" algn="l" rtl="0" fontAlgn="base">
        <a:lnSpc>
          <a:spcPct val="125000"/>
        </a:lnSpc>
        <a:spcBef>
          <a:spcPct val="25000"/>
        </a:spcBef>
        <a:spcAft>
          <a:spcPct val="0"/>
        </a:spcAft>
        <a:buClr>
          <a:schemeClr val="accent1"/>
        </a:buClr>
        <a:buSzPct val="80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8pPr>
      <a:lvl9pPr marL="4038600" indent="-228600" algn="l" rtl="0" fontAlgn="base">
        <a:lnSpc>
          <a:spcPct val="125000"/>
        </a:lnSpc>
        <a:spcBef>
          <a:spcPct val="25000"/>
        </a:spcBef>
        <a:spcAft>
          <a:spcPct val="0"/>
        </a:spcAft>
        <a:buClr>
          <a:schemeClr val="accent1"/>
        </a:buClr>
        <a:buSzPct val="80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320" tIns="45663" rIns="91320" bIns="45663" rtlCol="0" anchor="b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320" tIns="45663" rIns="91320" bIns="4566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2700" y="6356350"/>
            <a:ext cx="2085975" cy="365125"/>
          </a:xfrm>
          <a:prstGeom prst="rect">
            <a:avLst/>
          </a:prstGeom>
        </p:spPr>
        <p:txBody>
          <a:bodyPr vert="horz" lIns="91320" tIns="45663" rIns="45663" bIns="45663" rtlCol="0" anchor="ctr"/>
          <a:lstStyle>
            <a:lvl1pPr algn="r">
              <a:defRPr sz="1200">
                <a:solidFill>
                  <a:prstClr val="black">
                    <a:lumMod val="65000"/>
                    <a:lumOff val="35000"/>
                  </a:prstClr>
                </a:solidFill>
                <a:latin typeface="Century Gothic" pitchFamily="34" charset="0"/>
                <a:ea typeface="+mn-ea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1530ABB3-F95C-664E-990F-A3FDDC1F75D3}" type="datetime1">
              <a:rPr lang="nl-NL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20-10-15</a:t>
            </a:fld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8813" y="6356350"/>
            <a:ext cx="2847975" cy="365125"/>
          </a:xfrm>
          <a:prstGeom prst="rect">
            <a:avLst/>
          </a:prstGeom>
        </p:spPr>
        <p:txBody>
          <a:bodyPr vert="horz" lIns="45663" tIns="45663" rIns="91320" bIns="45663" rtlCol="0" anchor="ctr"/>
          <a:lstStyle>
            <a:lvl1pPr algn="l">
              <a:defRPr sz="1200">
                <a:solidFill>
                  <a:prstClr val="black">
                    <a:lumMod val="65000"/>
                    <a:lumOff val="35000"/>
                  </a:prstClr>
                </a:solidFill>
                <a:latin typeface="Century Gothic" pitchFamily="34" charset="0"/>
                <a:ea typeface="+mn-ea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925" y="6356350"/>
            <a:ext cx="561975" cy="365125"/>
          </a:xfrm>
          <a:prstGeom prst="rect">
            <a:avLst/>
          </a:prstGeom>
        </p:spPr>
        <p:txBody>
          <a:bodyPr vert="horz" wrap="square" lIns="27397" tIns="45663" rIns="45663" bIns="45663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595959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entury Gothic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BF197183-2EA1-E341-A386-4DEE9A7E2A1B}" type="slidenum">
              <a:rPr lang="en-US" smtClean="0">
                <a:ea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ea typeface="ＭＳ Ｐゴシック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8458200" y="6499225"/>
            <a:ext cx="84138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20" tIns="45663" rIns="91320" bIns="45663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913" y="6499225"/>
            <a:ext cx="84137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20" tIns="45663" rIns="91320" bIns="45663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20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/>
            </a:endParaRPr>
          </a:p>
        </p:txBody>
      </p:sp>
    </p:spTree>
    <p:extLst>
      <p:ext uri="{BB962C8B-B14F-4D97-AF65-F5344CB8AC3E}">
        <p14:creationId xmlns:p14="http://schemas.microsoft.com/office/powerpoint/2010/main" val="29338123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9" r:id="rId1"/>
    <p:sldLayoutId id="2147483900" r:id="rId2"/>
    <p:sldLayoutId id="2147483901" r:id="rId3"/>
    <p:sldLayoutId id="2147483902" r:id="rId4"/>
    <p:sldLayoutId id="2147483903" r:id="rId5"/>
    <p:sldLayoutId id="2147483904" r:id="rId6"/>
    <p:sldLayoutId id="2147483905" r:id="rId7"/>
    <p:sldLayoutId id="2147483906" r:id="rId8"/>
    <p:sldLayoutId id="2147483907" r:id="rId9"/>
    <p:sldLayoutId id="2147483908" r:id="rId10"/>
    <p:sldLayoutId id="2147483909" r:id="rId11"/>
    <p:sldLayoutId id="2147483910" r:id="rId12"/>
  </p:sldLayoutIdLst>
  <p:hf sldNum="0" hdr="0" ftr="0" dt="0"/>
  <p:txStyles>
    <p:titleStyle>
      <a:lvl1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ＭＳ Ｐゴシック" charset="0"/>
          <a:cs typeface="+mj-cs"/>
        </a:defRPr>
      </a:lvl1pPr>
      <a:lvl2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  <a:ea typeface="ＭＳ Ｐゴシック" charset="0"/>
        </a:defRPr>
      </a:lvl2pPr>
      <a:lvl3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  <a:ea typeface="ＭＳ Ｐゴシック" charset="0"/>
        </a:defRPr>
      </a:lvl3pPr>
      <a:lvl4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  <a:ea typeface="ＭＳ Ｐゴシック" charset="0"/>
        </a:defRPr>
      </a:lvl4pPr>
      <a:lvl5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  <a:ea typeface="ＭＳ Ｐゴシック" charset="0"/>
        </a:defRPr>
      </a:lvl5pPr>
      <a:lvl6pPr marL="456631" algn="ctr" rtl="0" fontAlgn="base">
        <a:lnSpc>
          <a:spcPts val="5795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6pPr>
      <a:lvl7pPr marL="913264" algn="ctr" rtl="0" fontAlgn="base">
        <a:lnSpc>
          <a:spcPts val="5795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7pPr>
      <a:lvl8pPr marL="1369896" algn="ctr" rtl="0" fontAlgn="base">
        <a:lnSpc>
          <a:spcPts val="5795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8pPr>
      <a:lvl9pPr marL="1826526" algn="ctr" rtl="0" fontAlgn="base">
        <a:lnSpc>
          <a:spcPts val="5795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9pPr>
    </p:titleStyle>
    <p:bodyStyle>
      <a:lvl1pPr marL="341313" indent="-34131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rgbClr val="7F7F7F"/>
          </a:solidFill>
          <a:latin typeface="+mj-lt"/>
          <a:ea typeface="ＭＳ Ｐゴシック" charset="0"/>
          <a:cs typeface="+mn-cs"/>
        </a:defRPr>
      </a:lvl1pPr>
      <a:lvl2pPr marL="741363" indent="-284163" algn="l" rtl="0" eaLnBrk="0" fontAlgn="base" hangingPunct="0">
        <a:spcBef>
          <a:spcPct val="20000"/>
        </a:spcBef>
        <a:spcAft>
          <a:spcPct val="0"/>
        </a:spcAft>
        <a:buFont typeface="Courier New" charset="0"/>
        <a:buChar char="o"/>
        <a:defRPr sz="1600" kern="1200">
          <a:solidFill>
            <a:srgbClr val="7F7F7F"/>
          </a:solidFill>
          <a:latin typeface="+mj-lt"/>
          <a:ea typeface="ＭＳ Ｐゴシック" charset="0"/>
          <a:cs typeface="+mn-cs"/>
        </a:defRPr>
      </a:lvl2pPr>
      <a:lvl3pPr marL="1141413" indent="-22701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600" kern="1200">
          <a:solidFill>
            <a:srgbClr val="7F7F7F"/>
          </a:solidFill>
          <a:latin typeface="+mj-lt"/>
          <a:ea typeface="ＭＳ Ｐゴシック" charset="0"/>
          <a:cs typeface="+mn-cs"/>
        </a:defRPr>
      </a:lvl3pPr>
      <a:lvl4pPr marL="1597025" indent="-227013" algn="l" rtl="0" eaLnBrk="0" fontAlgn="base" hangingPunct="0">
        <a:spcBef>
          <a:spcPct val="20000"/>
        </a:spcBef>
        <a:spcAft>
          <a:spcPct val="0"/>
        </a:spcAft>
        <a:buFont typeface="Courier New" charset="0"/>
        <a:buChar char="o"/>
        <a:defRPr sz="1600" kern="1200">
          <a:solidFill>
            <a:srgbClr val="7F7F7F"/>
          </a:solidFill>
          <a:latin typeface="+mj-lt"/>
          <a:ea typeface="ＭＳ Ｐゴシック" charset="0"/>
          <a:cs typeface="+mn-cs"/>
        </a:defRPr>
      </a:lvl4pPr>
      <a:lvl5pPr marL="2054225" indent="-22701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600" kern="1200">
          <a:solidFill>
            <a:srgbClr val="7F7F7F"/>
          </a:solidFill>
          <a:latin typeface="+mj-lt"/>
          <a:ea typeface="ＭＳ Ｐゴシック" charset="0"/>
          <a:cs typeface="+mn-cs"/>
        </a:defRPr>
      </a:lvl5pPr>
      <a:lvl6pPr marL="2511474" indent="-228316" algn="l" defTabSz="913264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68106" indent="-228316" algn="l" defTabSz="913264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4738" indent="-228316" algn="l" defTabSz="913264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1368" indent="-228316" algn="l" defTabSz="913264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32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631" algn="l" defTabSz="9132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264" algn="l" defTabSz="9132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896" algn="l" defTabSz="9132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526" algn="l" defTabSz="9132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159" algn="l" defTabSz="9132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9790" algn="l" defTabSz="9132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6416" algn="l" defTabSz="9132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052" algn="l" defTabSz="9132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EF297841-82BA-314E-9585-A6D59052D722}" type="datetime1">
              <a:rPr lang="nl-NL" smtClean="0">
                <a:solidFill>
                  <a:srgbClr val="FFFF00"/>
                </a:solidFill>
                <a:latin typeface="Times New Roman"/>
                <a:ea typeface="ＭＳ Ｐゴシック" charset="0"/>
              </a:rPr>
              <a:t>20-10-15</a:t>
            </a:fld>
            <a:endParaRPr lang="en-US">
              <a:solidFill>
                <a:srgbClr val="FFFF00"/>
              </a:solidFill>
              <a:latin typeface="Times New Roman"/>
              <a:ea typeface="ＭＳ Ｐゴシック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00"/>
              </a:solidFill>
              <a:latin typeface="Times New Roman"/>
              <a:ea typeface="ＭＳ Ｐゴシック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CFB91F93-0945-EE48-8B7E-244024526422}" type="slidenum">
              <a:rPr lang="en-US">
                <a:solidFill>
                  <a:srgbClr val="FFFF00"/>
                </a:solidFill>
                <a:latin typeface="Times New Roman"/>
                <a:ea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FFFF00"/>
              </a:solidFill>
              <a:latin typeface="Times New Roman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3237422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93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effectLst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F4321CA9-781E-D341-9880-184411DFC4D6}" type="datetime1">
              <a:rPr lang="nl-NL" smtClean="0">
                <a:solidFill>
                  <a:srgbClr val="FFFF00"/>
                </a:solidFill>
                <a:latin typeface="Arial" charset="0"/>
                <a:ea typeface="ＭＳ Ｐゴシック" charset="0"/>
              </a:rPr>
              <a:t>20-10-15</a:t>
            </a:fld>
            <a:endParaRPr lang="en-US">
              <a:solidFill>
                <a:srgbClr val="FFFF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593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  <a:effectLst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593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effectLst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F59BB2E1-45C8-6045-A10B-A542151CBA08}" type="slidenum">
              <a:rPr lang="en-US">
                <a:solidFill>
                  <a:srgbClr val="FFFF00"/>
                </a:solidFill>
                <a:latin typeface="Arial" charset="0"/>
                <a:ea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FFFF00"/>
              </a:solidFill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945695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78DC1612-3627-2549-9B34-E4F59148B853}" type="datetime1">
              <a:rPr lang="nl-NL" smtClean="0">
                <a:solidFill>
                  <a:srgbClr val="FFFF00"/>
                </a:solidFill>
                <a:latin typeface="Times New Roman"/>
                <a:ea typeface="ＭＳ Ｐゴシック" charset="0"/>
              </a:rPr>
              <a:t>20-10-15</a:t>
            </a:fld>
            <a:endParaRPr lang="en-US">
              <a:solidFill>
                <a:srgbClr val="FFFF00"/>
              </a:solidFill>
              <a:latin typeface="Times New Roman"/>
              <a:ea typeface="ＭＳ Ｐゴシック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00"/>
              </a:solidFill>
              <a:latin typeface="Times New Roman"/>
              <a:ea typeface="ＭＳ Ｐゴシック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CFB91F93-0945-EE48-8B7E-244024526422}" type="slidenum">
              <a:rPr lang="en-US">
                <a:solidFill>
                  <a:srgbClr val="FFFF00"/>
                </a:solidFill>
                <a:latin typeface="Times New Roman"/>
                <a:ea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FFFF00"/>
              </a:solidFill>
              <a:latin typeface="Times New Roman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6098536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526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effectLst/>
                <a:latin typeface="Arial" pitchFamily="34" charset="0"/>
                <a:ea typeface="+mn-ea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F7BB408D-AEBF-3E45-84CC-52D2F146B805}" type="datetime1">
              <a:rPr lang="nl-NL" smtClean="0">
                <a:solidFill>
                  <a:srgbClr val="000000"/>
                </a:solidFill>
              </a:rPr>
              <a:t>20-10-15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526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effectLst/>
                <a:latin typeface="Arial" pitchFamily="34" charset="0"/>
                <a:ea typeface="+mn-ea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526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7FAFE1B3-FA43-B24B-9BC4-4B1746639637}" type="slidenum">
              <a:rPr lang="en-US">
                <a:solidFill>
                  <a:srgbClr val="000000"/>
                </a:solidFill>
                <a:latin typeface="Arial" charset="0"/>
                <a:ea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8075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799" r:id="rId3"/>
    <p:sldLayoutId id="2147483800" r:id="rId4"/>
    <p:sldLayoutId id="2147483801" r:id="rId5"/>
    <p:sldLayoutId id="2147483802" r:id="rId6"/>
    <p:sldLayoutId id="2147483803" r:id="rId7"/>
    <p:sldLayoutId id="2147483804" r:id="rId8"/>
    <p:sldLayoutId id="2147483805" r:id="rId9"/>
    <p:sldLayoutId id="2147483806" r:id="rId10"/>
    <p:sldLayoutId id="2147483807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>
                <a:gamma/>
                <a:shade val="46275"/>
                <a:invGamma/>
              </a:schemeClr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734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effectLst/>
                <a:latin typeface="Arial" pitchFamily="34" charset="0"/>
                <a:ea typeface="+mn-ea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F0D7F35A-84A4-5148-B76E-F6B832408EA1}" type="datetime1">
              <a:rPr lang="nl-NL" smtClean="0">
                <a:solidFill>
                  <a:srgbClr val="FFFF00"/>
                </a:solidFill>
              </a:rPr>
              <a:t>20-10-15</a:t>
            </a:fld>
            <a:endParaRPr lang="en-US">
              <a:solidFill>
                <a:srgbClr val="FFFF00"/>
              </a:solidFill>
            </a:endParaRPr>
          </a:p>
        </p:txBody>
      </p:sp>
      <p:sp>
        <p:nvSpPr>
          <p:cNvPr id="2734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effectLst/>
                <a:latin typeface="Arial" pitchFamily="34" charset="0"/>
                <a:ea typeface="+mn-ea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2734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2F216429-020F-1248-9727-532E94AFF2F5}" type="slidenum">
              <a:rPr lang="en-US">
                <a:solidFill>
                  <a:srgbClr val="FFFF00"/>
                </a:solidFill>
                <a:latin typeface="Arial" charset="0"/>
                <a:ea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FFFF00"/>
              </a:solidFill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077267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  <p:sldLayoutId id="2147483812" r:id="rId4"/>
    <p:sldLayoutId id="2147483813" r:id="rId5"/>
    <p:sldLayoutId id="2147483814" r:id="rId6"/>
    <p:sldLayoutId id="2147483815" r:id="rId7"/>
    <p:sldLayoutId id="2147483816" r:id="rId8"/>
    <p:sldLayoutId id="2147483817" r:id="rId9"/>
    <p:sldLayoutId id="2147483818" r:id="rId10"/>
    <p:sldLayoutId id="2147483819" r:id="rId11"/>
    <p:sldLayoutId id="2147483820" r:id="rId12"/>
    <p:sldLayoutId id="2147483821" r:id="rId13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>
                <a:gamma/>
                <a:shade val="46275"/>
                <a:invGamma/>
              </a:schemeClr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734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effectLst/>
                <a:latin typeface="Arial" pitchFamily="34" charset="0"/>
                <a:ea typeface="+mn-ea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AE241DF9-460F-DE4B-8438-20DF28D8BBD5}" type="datetime1">
              <a:rPr lang="nl-NL" smtClean="0">
                <a:solidFill>
                  <a:srgbClr val="FFFF00"/>
                </a:solidFill>
              </a:rPr>
              <a:t>20-10-15</a:t>
            </a:fld>
            <a:endParaRPr lang="en-US">
              <a:solidFill>
                <a:srgbClr val="FFFF00"/>
              </a:solidFill>
            </a:endParaRPr>
          </a:p>
        </p:txBody>
      </p:sp>
      <p:sp>
        <p:nvSpPr>
          <p:cNvPr id="2734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effectLst/>
                <a:latin typeface="Arial" pitchFamily="34" charset="0"/>
                <a:ea typeface="+mn-ea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2734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2F216429-020F-1248-9727-532E94AFF2F5}" type="slidenum">
              <a:rPr lang="en-US">
                <a:solidFill>
                  <a:srgbClr val="FFFF00"/>
                </a:solidFill>
                <a:latin typeface="Arial" charset="0"/>
                <a:ea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FFFF00"/>
              </a:solidFill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612930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825" r:id="rId3"/>
    <p:sldLayoutId id="2147483826" r:id="rId4"/>
    <p:sldLayoutId id="2147483827" r:id="rId5"/>
    <p:sldLayoutId id="2147483828" r:id="rId6"/>
    <p:sldLayoutId id="2147483829" r:id="rId7"/>
    <p:sldLayoutId id="2147483830" r:id="rId8"/>
    <p:sldLayoutId id="2147483831" r:id="rId9"/>
    <p:sldLayoutId id="2147483832" r:id="rId10"/>
    <p:sldLayoutId id="2147483833" r:id="rId11"/>
    <p:sldLayoutId id="2147483834" r:id="rId12"/>
    <p:sldLayoutId id="2147483835" r:id="rId13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526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effectLst/>
                <a:latin typeface="Arial" pitchFamily="34" charset="0"/>
                <a:ea typeface="+mn-ea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F6DEBD86-2823-0945-8B76-2621CB3590E2}" type="datetime1">
              <a:rPr lang="nl-NL" smtClean="0">
                <a:solidFill>
                  <a:srgbClr val="000000"/>
                </a:solidFill>
              </a:rPr>
              <a:t>20-10-15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526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effectLst/>
                <a:latin typeface="Arial" pitchFamily="34" charset="0"/>
                <a:ea typeface="+mn-ea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526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7FAFE1B3-FA43-B24B-9BC4-4B1746639637}" type="slidenum">
              <a:rPr lang="en-US">
                <a:solidFill>
                  <a:srgbClr val="000000"/>
                </a:solidFill>
                <a:latin typeface="Arial" charset="0"/>
                <a:ea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2137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7" r:id="rId1"/>
    <p:sldLayoutId id="2147483838" r:id="rId2"/>
    <p:sldLayoutId id="2147483839" r:id="rId3"/>
    <p:sldLayoutId id="2147483840" r:id="rId4"/>
    <p:sldLayoutId id="2147483841" r:id="rId5"/>
    <p:sldLayoutId id="2147483842" r:id="rId6"/>
    <p:sldLayoutId id="2147483843" r:id="rId7"/>
    <p:sldLayoutId id="2147483844" r:id="rId8"/>
    <p:sldLayoutId id="2147483845" r:id="rId9"/>
    <p:sldLayoutId id="2147483846" r:id="rId10"/>
    <p:sldLayoutId id="2147483847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526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effectLst/>
                <a:latin typeface="Arial" pitchFamily="34" charset="0"/>
                <a:ea typeface="+mn-ea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85E365E0-6BB4-8E45-A15E-2133D81C17F5}" type="datetime1">
              <a:rPr lang="nl-NL" smtClean="0">
                <a:solidFill>
                  <a:srgbClr val="000000"/>
                </a:solidFill>
              </a:rPr>
              <a:t>20-10-15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526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effectLst/>
                <a:latin typeface="Arial" pitchFamily="34" charset="0"/>
                <a:ea typeface="+mn-ea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526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7FAFE1B3-FA43-B24B-9BC4-4B1746639637}" type="slidenum">
              <a:rPr lang="en-US">
                <a:solidFill>
                  <a:srgbClr val="000000"/>
                </a:solidFill>
                <a:latin typeface="Arial" charset="0"/>
                <a:ea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4951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9" r:id="rId1"/>
    <p:sldLayoutId id="2147483850" r:id="rId2"/>
    <p:sldLayoutId id="2147483851" r:id="rId3"/>
    <p:sldLayoutId id="2147483852" r:id="rId4"/>
    <p:sldLayoutId id="2147483853" r:id="rId5"/>
    <p:sldLayoutId id="2147483854" r:id="rId6"/>
    <p:sldLayoutId id="2147483855" r:id="rId7"/>
    <p:sldLayoutId id="2147483856" r:id="rId8"/>
    <p:sldLayoutId id="2147483857" r:id="rId9"/>
    <p:sldLayoutId id="2147483858" r:id="rId10"/>
    <p:sldLayoutId id="2147483859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openxmlformats.org/officeDocument/2006/relationships/image" Target="../media/image20.jpeg"/><Relationship Id="rId1" Type="http://schemas.openxmlformats.org/officeDocument/2006/relationships/slideLayout" Target="../slideLayouts/slideLayout87.xml"/><Relationship Id="rId2" Type="http://schemas.openxmlformats.org/officeDocument/2006/relationships/notesSlide" Target="../notesSlides/notesSlide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7.xml"/><Relationship Id="rId2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7.xml"/><Relationship Id="rId2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4" Type="http://schemas.openxmlformats.org/officeDocument/2006/relationships/image" Target="../media/image24.jpeg"/><Relationship Id="rId5" Type="http://schemas.microsoft.com/office/2007/relationships/hdphoto" Target="../media/hdphoto2.wdp"/><Relationship Id="rId1" Type="http://schemas.openxmlformats.org/officeDocument/2006/relationships/slideLayout" Target="../slideLayouts/slideLayout87.xml"/><Relationship Id="rId2" Type="http://schemas.openxmlformats.org/officeDocument/2006/relationships/notesSlide" Target="../notesSlides/notesSlide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9.jpeg"/><Relationship Id="rId1" Type="http://schemas.openxmlformats.org/officeDocument/2006/relationships/slideLayout" Target="../slideLayouts/slideLayout110.xml"/><Relationship Id="rId2" Type="http://schemas.openxmlformats.org/officeDocument/2006/relationships/notesSlide" Target="../notesSlides/notesSlide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1" Type="http://schemas.openxmlformats.org/officeDocument/2006/relationships/slideLayout" Target="../slideLayouts/slideLayout105.xml"/><Relationship Id="rId2" Type="http://schemas.openxmlformats.org/officeDocument/2006/relationships/notesSlide" Target="../notesSlides/notesSlide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109.xml"/><Relationship Id="rId2" Type="http://schemas.openxmlformats.org/officeDocument/2006/relationships/notesSlide" Target="../notesSlides/notesSlide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1" Type="http://schemas.openxmlformats.org/officeDocument/2006/relationships/slideLayout" Target="../slideLayouts/slideLayout109.xml"/><Relationship Id="rId2" Type="http://schemas.openxmlformats.org/officeDocument/2006/relationships/notesSlide" Target="../notesSlides/notesSlide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4" Type="http://schemas.openxmlformats.org/officeDocument/2006/relationships/image" Target="../media/image38.jpeg"/><Relationship Id="rId1" Type="http://schemas.openxmlformats.org/officeDocument/2006/relationships/slideLayout" Target="../slideLayouts/slideLayout109.xml"/><Relationship Id="rId2" Type="http://schemas.openxmlformats.org/officeDocument/2006/relationships/notesSlide" Target="../notesSlides/notesSlide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4" Type="http://schemas.microsoft.com/office/2007/relationships/hdphoto" Target="../media/hdphoto3.wdp"/><Relationship Id="rId5" Type="http://schemas.openxmlformats.org/officeDocument/2006/relationships/image" Target="../media/image40.png"/><Relationship Id="rId1" Type="http://schemas.openxmlformats.org/officeDocument/2006/relationships/slideLayout" Target="../slideLayouts/slideLayout109.xml"/><Relationship Id="rId2" Type="http://schemas.openxmlformats.org/officeDocument/2006/relationships/notesSlide" Target="../notesSlides/notesSlide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9.xml"/><Relationship Id="rId2" Type="http://schemas.openxmlformats.org/officeDocument/2006/relationships/image" Target="../media/image41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9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2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3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image" Target="../media/image43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image" Target="../media/image43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image" Target="../media/image43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image" Target="../media/image4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1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Relationship Id="rId2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6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7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image" Target="../media/image48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image" Target="../media/image49.jpeg"/><Relationship Id="rId3" Type="http://schemas.microsoft.com/office/2007/relationships/hdphoto" Target="../media/hdphoto4.wdp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4" Type="http://schemas.microsoft.com/office/2007/relationships/hdphoto" Target="../media/hdphoto5.wdp"/><Relationship Id="rId5" Type="http://schemas.openxmlformats.org/officeDocument/2006/relationships/image" Target="../media/image51.jpeg"/><Relationship Id="rId6" Type="http://schemas.openxmlformats.org/officeDocument/2006/relationships/image" Target="../media/image52.jpeg"/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19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53.w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wmf"/><Relationship Id="rId4" Type="http://schemas.openxmlformats.org/officeDocument/2006/relationships/image" Target="../media/image55.png"/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2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6.xml"/><Relationship Id="rId2" Type="http://schemas.openxmlformats.org/officeDocument/2006/relationships/notesSlide" Target="../notesSlides/notesSlide2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3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56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image" Target="../media/image57.jpeg"/><Relationship Id="rId3" Type="http://schemas.openxmlformats.org/officeDocument/2006/relationships/image" Target="../media/image58.wm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59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60.e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4" Type="http://schemas.openxmlformats.org/officeDocument/2006/relationships/oleObject" Target="../embeddings/Microsoft_Excel_97_-_2004_Worksheet1.xls"/><Relationship Id="rId5" Type="http://schemas.openxmlformats.org/officeDocument/2006/relationships/image" Target="../media/image61.png"/><Relationship Id="rId6" Type="http://schemas.openxmlformats.org/officeDocument/2006/relationships/image" Target="../media/image44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40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28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image" Target="../media/image43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image" Target="../media/image62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4" Type="http://schemas.openxmlformats.org/officeDocument/2006/relationships/image" Target="../media/image64.jpeg"/><Relationship Id="rId5" Type="http://schemas.microsoft.com/office/2007/relationships/hdphoto" Target="../media/hdphoto6.wdp"/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29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65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66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image" Target="../media/image67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3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11.jpeg"/><Relationship Id="rId5" Type="http://schemas.openxmlformats.org/officeDocument/2006/relationships/image" Target="../media/image12.jpeg"/><Relationship Id="rId6" Type="http://schemas.openxmlformats.org/officeDocument/2006/relationships/image" Target="../media/image13.jpeg"/><Relationship Id="rId7" Type="http://schemas.openxmlformats.org/officeDocument/2006/relationships/image" Target="../media/image14.jpeg"/><Relationship Id="rId1" Type="http://schemas.openxmlformats.org/officeDocument/2006/relationships/slideLayout" Target="../slideLayouts/slideLayout94.xml"/><Relationship Id="rId2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4" Type="http://schemas.microsoft.com/office/2007/relationships/hdphoto" Target="../media/hdphoto1.wdp"/><Relationship Id="rId1" Type="http://schemas.openxmlformats.org/officeDocument/2006/relationships/slideLayout" Target="../slideLayouts/slideLayout74.xml"/><Relationship Id="rId2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7.xml"/><Relationship Id="rId2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052" name="Picture 4" descr="Looking for the brain"/>
          <p:cNvPicPr>
            <a:picLocks noChangeAspect="1" noChangeArrowheads="1"/>
          </p:cNvPicPr>
          <p:nvPr/>
        </p:nvPicPr>
        <p:blipFill>
          <a:blip r:embed="rId3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-34925"/>
            <a:ext cx="9756776" cy="6919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4" name="Text Box 6"/>
          <p:cNvSpPr txBox="1">
            <a:spLocks noChangeArrowheads="1"/>
          </p:cNvSpPr>
          <p:nvPr/>
        </p:nvSpPr>
        <p:spPr bwMode="auto">
          <a:xfrm>
            <a:off x="685800" y="829319"/>
            <a:ext cx="8197335" cy="1754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dirty="0" smtClean="0">
                <a:solidFill>
                  <a:srgbClr val="660066"/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Century Gothic"/>
                <a:cs typeface="Century Gothic"/>
              </a:rPr>
              <a:t>Het Alzheimer Enigma</a:t>
            </a:r>
          </a:p>
          <a:p>
            <a:pPr algn="ctr">
              <a:spcBef>
                <a:spcPct val="50000"/>
              </a:spcBef>
            </a:pPr>
            <a:endParaRPr lang="en-US" sz="3600" dirty="0">
              <a:solidFill>
                <a:srgbClr val="660066"/>
              </a:solidFill>
              <a:effectLst>
                <a:glow rad="63500">
                  <a:schemeClr val="bg1">
                    <a:alpha val="40000"/>
                  </a:schemeClr>
                </a:glow>
              </a:effectLst>
              <a:latin typeface="Century Gothic"/>
              <a:cs typeface="Century Gothic"/>
            </a:endParaRPr>
          </a:p>
        </p:txBody>
      </p:sp>
      <p:sp>
        <p:nvSpPr>
          <p:cNvPr id="2056" name="WordArt 8"/>
          <p:cNvSpPr>
            <a:spLocks noChangeArrowheads="1" noChangeShapeType="1" noTextEdit="1"/>
          </p:cNvSpPr>
          <p:nvPr/>
        </p:nvSpPr>
        <p:spPr bwMode="auto">
          <a:xfrm>
            <a:off x="4140200" y="3068638"/>
            <a:ext cx="3095625" cy="1817687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SlantUp">
              <a:avLst>
                <a:gd name="adj" fmla="val 55556"/>
              </a:avLst>
            </a:prstTxWarp>
          </a:bodyPr>
          <a:lstStyle/>
          <a:p>
            <a:pPr algn="ctr"/>
            <a:endParaRPr lang="en-US" sz="3600" kern="10" dirty="0">
              <a:ln w="6350">
                <a:solidFill>
                  <a:srgbClr val="000000"/>
                </a:solidFill>
                <a:round/>
                <a:headEnd/>
                <a:tailEnd/>
              </a:ln>
              <a:solidFill>
                <a:srgbClr val="FFFF99"/>
              </a:solidFill>
              <a:latin typeface="Arial Black"/>
              <a:ea typeface="Arial Black"/>
              <a:cs typeface="Arial Black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990757" y="6253893"/>
            <a:ext cx="43866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entury Gothic"/>
                <a:cs typeface="Century Gothic"/>
              </a:rPr>
              <a:t>26 </a:t>
            </a:r>
            <a:r>
              <a:rPr lang="en-US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entury Gothic"/>
                <a:cs typeface="Century Gothic"/>
              </a:rPr>
              <a:t>september</a:t>
            </a: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entury Gothic"/>
                <a:cs typeface="Century Gothic"/>
              </a:rPr>
              <a:t> 2015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617906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897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381000"/>
            <a:ext cx="7772400" cy="1143000"/>
          </a:xfrm>
        </p:spPr>
        <p:txBody>
          <a:bodyPr/>
          <a:lstStyle/>
          <a:p>
            <a:pPr eaLnBrk="1" hangingPunct="1"/>
            <a:r>
              <a:rPr lang="en-GB" sz="2400" b="1">
                <a:solidFill>
                  <a:srgbClr val="002060"/>
                </a:solidFill>
                <a:latin typeface="Calibri" charset="0"/>
              </a:rPr>
              <a:t>Alzheimer: de eerste beschrijving van de symptomen</a:t>
            </a:r>
            <a:endParaRPr lang="en-GB" sz="2400" b="1" u="sng">
              <a:solidFill>
                <a:srgbClr val="002060"/>
              </a:solidFill>
              <a:latin typeface="Calibri" charset="0"/>
            </a:endParaRPr>
          </a:p>
        </p:txBody>
      </p:sp>
      <p:pic>
        <p:nvPicPr>
          <p:cNvPr id="376835" name="Picture 3" descr="symptoms"/>
          <p:cNvPicPr>
            <a:picLocks noChangeAspect="1" noChangeArrowheads="1"/>
          </p:cNvPicPr>
          <p:nvPr/>
        </p:nvPicPr>
        <p:blipFill>
          <a:blip r:embed="rId3">
            <a:lum bright="-12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752600"/>
            <a:ext cx="8097838" cy="1509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6836" name="Picture 4" descr="symptoms2"/>
          <p:cNvPicPr>
            <a:picLocks noChangeAspect="1" noChangeArrowheads="1"/>
          </p:cNvPicPr>
          <p:nvPr/>
        </p:nvPicPr>
        <p:blipFill>
          <a:blip r:embed="rId4">
            <a:lum bright="-12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657600"/>
            <a:ext cx="8147050" cy="1208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6837" name="Oval 5"/>
          <p:cNvSpPr>
            <a:spLocks noChangeArrowheads="1"/>
          </p:cNvSpPr>
          <p:nvPr/>
        </p:nvSpPr>
        <p:spPr bwMode="auto">
          <a:xfrm>
            <a:off x="1905000" y="3886200"/>
            <a:ext cx="2133600" cy="381000"/>
          </a:xfrm>
          <a:prstGeom prst="ellipse">
            <a:avLst/>
          </a:prstGeom>
          <a:noFill/>
          <a:ln w="28575">
            <a:solidFill>
              <a:srgbClr val="CC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nl-NL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376838" name="Oval 6"/>
          <p:cNvSpPr>
            <a:spLocks noChangeArrowheads="1"/>
          </p:cNvSpPr>
          <p:nvPr/>
        </p:nvSpPr>
        <p:spPr bwMode="auto">
          <a:xfrm>
            <a:off x="533400" y="2057400"/>
            <a:ext cx="1752600" cy="304800"/>
          </a:xfrm>
          <a:prstGeom prst="ellipse">
            <a:avLst/>
          </a:prstGeom>
          <a:noFill/>
          <a:ln w="28575">
            <a:solidFill>
              <a:srgbClr val="CC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nl-NL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99361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768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768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96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400" b="1" dirty="0" smtClean="0">
                <a:solidFill>
                  <a:srgbClr val="002060"/>
                </a:solidFill>
                <a:latin typeface="Arial" charset="0"/>
              </a:rPr>
              <a:t>Alzheimer</a:t>
            </a:r>
            <a:r>
              <a:rPr lang="en-US" sz="2400" b="1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altLang="ja-JP" sz="2400" b="1" dirty="0" smtClean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altLang="ja-JP" sz="2400" b="1" dirty="0" err="1" smtClean="0">
                <a:solidFill>
                  <a:srgbClr val="002060"/>
                </a:solidFill>
                <a:latin typeface="Arial" charset="0"/>
              </a:rPr>
              <a:t>Pathologie</a:t>
            </a:r>
            <a:r>
              <a:rPr lang="en-US" altLang="ja-JP" sz="2400" b="1" dirty="0" smtClean="0">
                <a:solidFill>
                  <a:srgbClr val="002060"/>
                </a:solidFill>
                <a:latin typeface="Arial" charset="0"/>
              </a:rPr>
              <a:t>:</a:t>
            </a:r>
            <a:r>
              <a:rPr lang="en-US" altLang="ja-JP" sz="2400" b="1" dirty="0">
                <a:solidFill>
                  <a:srgbClr val="002060"/>
                </a:solidFill>
                <a:latin typeface="Arial" charset="0"/>
              </a:rPr>
              <a:t/>
            </a:r>
            <a:br>
              <a:rPr lang="en-US" altLang="ja-JP" sz="2400" b="1" dirty="0">
                <a:solidFill>
                  <a:srgbClr val="002060"/>
                </a:solidFill>
                <a:latin typeface="Arial" charset="0"/>
              </a:rPr>
            </a:br>
            <a:r>
              <a:rPr lang="en-US" altLang="ja-JP" sz="2400" b="1" dirty="0" err="1" smtClean="0">
                <a:solidFill>
                  <a:srgbClr val="002060"/>
                </a:solidFill>
                <a:latin typeface="Arial" charset="0"/>
              </a:rPr>
              <a:t>hersenatrofie</a:t>
            </a:r>
            <a:r>
              <a:rPr lang="en-US" altLang="ja-JP" sz="2400" b="1" dirty="0" smtClean="0">
                <a:solidFill>
                  <a:srgbClr val="002060"/>
                </a:solidFill>
                <a:latin typeface="Arial" charset="0"/>
              </a:rPr>
              <a:t> en </a:t>
            </a:r>
            <a:r>
              <a:rPr lang="en-US" altLang="ja-JP" sz="2400" b="1" dirty="0" err="1" smtClean="0">
                <a:solidFill>
                  <a:srgbClr val="002060"/>
                </a:solidFill>
                <a:latin typeface="Arial" charset="0"/>
              </a:rPr>
              <a:t>neurofibrillaire</a:t>
            </a:r>
            <a:r>
              <a:rPr lang="en-US" altLang="ja-JP" sz="2400" b="1" dirty="0" smtClean="0">
                <a:solidFill>
                  <a:srgbClr val="002060"/>
                </a:solidFill>
                <a:latin typeface="Arial" charset="0"/>
              </a:rPr>
              <a:t> tangles</a:t>
            </a:r>
            <a:endParaRPr lang="en-US" sz="2400" b="1" dirty="0">
              <a:solidFill>
                <a:srgbClr val="002060"/>
              </a:solidFill>
              <a:latin typeface="Arial" charset="0"/>
            </a:endParaRPr>
          </a:p>
        </p:txBody>
      </p:sp>
      <p:pic>
        <p:nvPicPr>
          <p:cNvPr id="339970" name="Picture 3" descr="alz-tangles"/>
          <p:cNvPicPr>
            <a:picLocks noChangeAspect="1" noChangeArrowheads="1"/>
          </p:cNvPicPr>
          <p:nvPr/>
        </p:nvPicPr>
        <p:blipFill>
          <a:blip r:embed="rId2">
            <a:lum bright="-6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209800"/>
            <a:ext cx="8135938" cy="163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7860" name="Oval 4"/>
          <p:cNvSpPr>
            <a:spLocks noChangeArrowheads="1"/>
          </p:cNvSpPr>
          <p:nvPr/>
        </p:nvSpPr>
        <p:spPr bwMode="auto">
          <a:xfrm>
            <a:off x="4800600" y="2286000"/>
            <a:ext cx="2057400" cy="381000"/>
          </a:xfrm>
          <a:prstGeom prst="ellipse">
            <a:avLst/>
          </a:prstGeom>
          <a:noFill/>
          <a:ln w="28575">
            <a:solidFill>
              <a:srgbClr val="CC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nl-NL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377861" name="Oval 5"/>
          <p:cNvSpPr>
            <a:spLocks noChangeArrowheads="1"/>
          </p:cNvSpPr>
          <p:nvPr/>
        </p:nvSpPr>
        <p:spPr bwMode="auto">
          <a:xfrm>
            <a:off x="2362200" y="3124200"/>
            <a:ext cx="5715000" cy="381000"/>
          </a:xfrm>
          <a:prstGeom prst="ellipse">
            <a:avLst/>
          </a:prstGeom>
          <a:noFill/>
          <a:ln w="28575">
            <a:solidFill>
              <a:srgbClr val="CC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nl-NL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06508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20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000" b="1" dirty="0" smtClean="0">
                <a:solidFill>
                  <a:srgbClr val="002060"/>
                </a:solidFill>
                <a:latin typeface="Arial" charset="0"/>
              </a:rPr>
              <a:t>Alzheimer</a:t>
            </a:r>
            <a:r>
              <a:rPr lang="en-US" altLang="ja-JP" sz="2000" b="1" dirty="0" smtClean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altLang="ja-JP" sz="2000" b="1" dirty="0" err="1" smtClean="0">
                <a:solidFill>
                  <a:srgbClr val="002060"/>
                </a:solidFill>
                <a:latin typeface="Arial" charset="0"/>
              </a:rPr>
              <a:t>Pathologie</a:t>
            </a:r>
            <a:r>
              <a:rPr lang="en-US" altLang="ja-JP" sz="2000" b="1" dirty="0">
                <a:solidFill>
                  <a:srgbClr val="002060"/>
                </a:solidFill>
                <a:latin typeface="Arial" charset="0"/>
              </a:rPr>
              <a:t/>
            </a:r>
            <a:br>
              <a:rPr lang="en-US" altLang="ja-JP" sz="2000" b="1" dirty="0">
                <a:solidFill>
                  <a:srgbClr val="002060"/>
                </a:solidFill>
                <a:latin typeface="Arial" charset="0"/>
              </a:rPr>
            </a:br>
            <a:r>
              <a:rPr lang="en-US" altLang="ja-JP" sz="2000" b="1" dirty="0" err="1" smtClean="0">
                <a:solidFill>
                  <a:srgbClr val="002060"/>
                </a:solidFill>
                <a:latin typeface="Arial" charset="0"/>
              </a:rPr>
              <a:t>amyloide</a:t>
            </a:r>
            <a:r>
              <a:rPr lang="en-US" altLang="ja-JP" sz="2000" b="1" dirty="0" smtClean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altLang="ja-JP" sz="2000" b="1" dirty="0">
                <a:solidFill>
                  <a:srgbClr val="002060"/>
                </a:solidFill>
                <a:latin typeface="Arial" charset="0"/>
              </a:rPr>
              <a:t>plaques in cortex </a:t>
            </a:r>
            <a:r>
              <a:rPr lang="en-US" altLang="ja-JP" sz="2000" b="1" dirty="0" smtClean="0">
                <a:solidFill>
                  <a:srgbClr val="002060"/>
                </a:solidFill>
                <a:latin typeface="Arial" charset="0"/>
              </a:rPr>
              <a:t>en </a:t>
            </a:r>
            <a:r>
              <a:rPr lang="en-US" altLang="ja-JP" sz="2000" b="1" dirty="0">
                <a:solidFill>
                  <a:srgbClr val="002060"/>
                </a:solidFill>
                <a:latin typeface="Arial" charset="0"/>
              </a:rPr>
              <a:t>hippocampus</a:t>
            </a:r>
            <a:endParaRPr lang="en-US" sz="2000" b="1" dirty="0">
              <a:solidFill>
                <a:srgbClr val="002060"/>
              </a:solidFill>
              <a:latin typeface="Arial" charset="0"/>
            </a:endParaRPr>
          </a:p>
        </p:txBody>
      </p:sp>
      <p:pic>
        <p:nvPicPr>
          <p:cNvPr id="350210" name="Picture 3" descr="Alz-plaques"/>
          <p:cNvPicPr>
            <a:picLocks noChangeAspect="1" noChangeArrowheads="1"/>
          </p:cNvPicPr>
          <p:nvPr/>
        </p:nvPicPr>
        <p:blipFill>
          <a:blip r:embed="rId2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362200"/>
            <a:ext cx="8172450" cy="126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9908" name="Oval 4"/>
          <p:cNvSpPr>
            <a:spLocks noChangeArrowheads="1"/>
          </p:cNvSpPr>
          <p:nvPr/>
        </p:nvSpPr>
        <p:spPr bwMode="auto">
          <a:xfrm>
            <a:off x="2895600" y="2743200"/>
            <a:ext cx="2133600" cy="304800"/>
          </a:xfrm>
          <a:prstGeom prst="ellipse">
            <a:avLst/>
          </a:prstGeom>
          <a:noFill/>
          <a:ln w="28575">
            <a:solidFill>
              <a:srgbClr val="CC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nl-NL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379909" name="Oval 5"/>
          <p:cNvSpPr>
            <a:spLocks noChangeArrowheads="1"/>
          </p:cNvSpPr>
          <p:nvPr/>
        </p:nvSpPr>
        <p:spPr bwMode="auto">
          <a:xfrm>
            <a:off x="381000" y="3048000"/>
            <a:ext cx="2209800" cy="304800"/>
          </a:xfrm>
          <a:prstGeom prst="ellipse">
            <a:avLst/>
          </a:prstGeom>
          <a:noFill/>
          <a:ln w="28575">
            <a:solidFill>
              <a:srgbClr val="CC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nl-NL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89553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25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8382000" cy="1143000"/>
          </a:xfrm>
        </p:spPr>
        <p:txBody>
          <a:bodyPr/>
          <a:lstStyle/>
          <a:p>
            <a:pPr eaLnBrk="1" hangingPunct="1"/>
            <a:r>
              <a:rPr lang="en-US" sz="2400" b="1">
                <a:solidFill>
                  <a:srgbClr val="002060"/>
                </a:solidFill>
                <a:latin typeface="Arial" charset="0"/>
              </a:rPr>
              <a:t>Alzheimer</a:t>
            </a:r>
            <a:r>
              <a:rPr lang="ja-JP" altLang="en-US" sz="2400" b="1">
                <a:solidFill>
                  <a:srgbClr val="002060"/>
                </a:solidFill>
                <a:latin typeface="Arial" charset="0"/>
              </a:rPr>
              <a:t>’</a:t>
            </a:r>
            <a:r>
              <a:rPr lang="en-US" altLang="ja-JP" sz="2400" b="1">
                <a:solidFill>
                  <a:srgbClr val="002060"/>
                </a:solidFill>
                <a:latin typeface="Arial" charset="0"/>
              </a:rPr>
              <a:t>s disease: het begin van een eeuw onderzoek</a:t>
            </a:r>
            <a:endParaRPr lang="en-US" sz="2400" b="1">
              <a:solidFill>
                <a:srgbClr val="002060"/>
              </a:solidFill>
              <a:latin typeface="Arial" charset="0"/>
            </a:endParaRPr>
          </a:p>
        </p:txBody>
      </p:sp>
      <p:pic>
        <p:nvPicPr>
          <p:cNvPr id="352258" name="Picture 3" descr="alz-discussie"/>
          <p:cNvPicPr>
            <a:picLocks noChangeAspect="1" noChangeArrowheads="1"/>
          </p:cNvPicPr>
          <p:nvPr/>
        </p:nvPicPr>
        <p:blipFill>
          <a:blip r:embed="rId3">
            <a:lum bright="-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" y="1752600"/>
            <a:ext cx="8696325" cy="177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0932" name="Oval 4"/>
          <p:cNvSpPr>
            <a:spLocks noChangeArrowheads="1"/>
          </p:cNvSpPr>
          <p:nvPr/>
        </p:nvSpPr>
        <p:spPr bwMode="auto">
          <a:xfrm>
            <a:off x="0" y="2971800"/>
            <a:ext cx="2743200" cy="457200"/>
          </a:xfrm>
          <a:prstGeom prst="ellipse">
            <a:avLst/>
          </a:prstGeom>
          <a:noFill/>
          <a:ln w="28575">
            <a:solidFill>
              <a:srgbClr val="CC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nl-NL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352262" name="Picture 6" descr="Schermafbeelding 2014-10-27 om 12.01.57.pn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"/>
                    </a14:imgEffect>
                    <a14:imgEffect>
                      <a14:brightnessContrast bright="-3000" contras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673"/>
          <a:stretch>
            <a:fillRect/>
          </a:stretch>
        </p:blipFill>
        <p:spPr bwMode="auto">
          <a:xfrm>
            <a:off x="3048000" y="3886200"/>
            <a:ext cx="5224463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2263" name="TextBox 1"/>
          <p:cNvSpPr txBox="1">
            <a:spLocks noChangeArrowheads="1"/>
          </p:cNvSpPr>
          <p:nvPr/>
        </p:nvSpPr>
        <p:spPr bwMode="auto">
          <a:xfrm>
            <a:off x="3048000" y="5715000"/>
            <a:ext cx="5334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/>
              <a:t>1970</a:t>
            </a:r>
          </a:p>
        </p:txBody>
      </p:sp>
      <p:sp>
        <p:nvSpPr>
          <p:cNvPr id="352264" name="TextBox 8"/>
          <p:cNvSpPr txBox="1">
            <a:spLocks noChangeArrowheads="1"/>
          </p:cNvSpPr>
          <p:nvPr/>
        </p:nvSpPr>
        <p:spPr bwMode="auto">
          <a:xfrm>
            <a:off x="7924800" y="5743575"/>
            <a:ext cx="5334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/>
              <a:t>2014</a:t>
            </a:r>
          </a:p>
        </p:txBody>
      </p:sp>
      <p:sp>
        <p:nvSpPr>
          <p:cNvPr id="352265" name="TextBox 9"/>
          <p:cNvSpPr txBox="1">
            <a:spLocks noChangeArrowheads="1"/>
          </p:cNvSpPr>
          <p:nvPr/>
        </p:nvSpPr>
        <p:spPr bwMode="auto">
          <a:xfrm>
            <a:off x="3124200" y="5334000"/>
            <a:ext cx="5334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/>
              <a:t>11</a:t>
            </a:r>
          </a:p>
        </p:txBody>
      </p:sp>
      <p:sp>
        <p:nvSpPr>
          <p:cNvPr id="352266" name="TextBox 10"/>
          <p:cNvSpPr txBox="1">
            <a:spLocks noChangeArrowheads="1"/>
          </p:cNvSpPr>
          <p:nvPr/>
        </p:nvSpPr>
        <p:spPr bwMode="auto">
          <a:xfrm>
            <a:off x="7924800" y="4114800"/>
            <a:ext cx="5334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/>
              <a:t>7602</a:t>
            </a:r>
          </a:p>
        </p:txBody>
      </p:sp>
      <p:sp>
        <p:nvSpPr>
          <p:cNvPr id="352267" name="TextBox 11"/>
          <p:cNvSpPr txBox="1">
            <a:spLocks noChangeArrowheads="1"/>
          </p:cNvSpPr>
          <p:nvPr/>
        </p:nvSpPr>
        <p:spPr bwMode="auto">
          <a:xfrm>
            <a:off x="3962400" y="5715000"/>
            <a:ext cx="5334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/>
              <a:t>1980</a:t>
            </a:r>
          </a:p>
        </p:txBody>
      </p:sp>
      <p:sp>
        <p:nvSpPr>
          <p:cNvPr id="3" name="Rectangle 2"/>
          <p:cNvSpPr/>
          <p:nvPr/>
        </p:nvSpPr>
        <p:spPr bwMode="auto">
          <a:xfrm>
            <a:off x="2971800" y="3810000"/>
            <a:ext cx="5562600" cy="2286000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64497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Alz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962150"/>
            <a:ext cx="4419600" cy="245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1" name="Text Box 3"/>
          <p:cNvSpPr txBox="1">
            <a:spLocks noChangeArrowheads="1"/>
          </p:cNvSpPr>
          <p:nvPr/>
        </p:nvSpPr>
        <p:spPr bwMode="auto">
          <a:xfrm>
            <a:off x="990600" y="1354302"/>
            <a:ext cx="6858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nl-NL" sz="2000" b="1" dirty="0">
                <a:solidFill>
                  <a:srgbClr val="00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</a:rPr>
              <a:t>      </a:t>
            </a:r>
            <a:r>
              <a:rPr lang="nl-NL" sz="2400" dirty="0">
                <a:solidFill>
                  <a:srgbClr val="00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</a:rPr>
              <a:t>Alzheimer</a:t>
            </a:r>
            <a:r>
              <a:rPr lang="nl-NL" sz="2400" b="1" dirty="0">
                <a:solidFill>
                  <a:srgbClr val="00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</a:rPr>
              <a:t> 			       </a:t>
            </a:r>
            <a:r>
              <a:rPr lang="nl-NL" sz="2400" dirty="0">
                <a:solidFill>
                  <a:srgbClr val="00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</a:rPr>
              <a:t>Normaal</a:t>
            </a:r>
            <a:endParaRPr lang="en-GB" sz="2400" dirty="0">
              <a:solidFill>
                <a:srgbClr val="000066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" charset="0"/>
              <a:ea typeface="ＭＳ Ｐゴシック" charset="0"/>
            </a:endParaRPr>
          </a:p>
        </p:txBody>
      </p:sp>
      <p:pic>
        <p:nvPicPr>
          <p:cNvPr id="63492" name="Picture 4" descr="controle luiten macro uitw aspect hersenen"/>
          <p:cNvPicPr>
            <a:picLocks noChangeAspect="1" noChangeArrowheads="1"/>
          </p:cNvPicPr>
          <p:nvPr/>
        </p:nvPicPr>
        <p:blipFill>
          <a:blip r:embed="rId4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712913"/>
            <a:ext cx="4953000" cy="3163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493" name="Rectangle 5"/>
          <p:cNvSpPr>
            <a:spLocks noChangeArrowheads="1"/>
          </p:cNvSpPr>
          <p:nvPr/>
        </p:nvSpPr>
        <p:spPr bwMode="auto">
          <a:xfrm>
            <a:off x="1295400" y="5715000"/>
            <a:ext cx="152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nl-NL" sz="2000">
                <a:solidFill>
                  <a:srgbClr val="FFF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</a:rPr>
              <a:t> </a:t>
            </a:r>
            <a:endParaRPr lang="en-US" sz="2000">
              <a:solidFill>
                <a:srgbClr val="FFFF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" charset="0"/>
              <a:ea typeface="ＭＳ Ｐゴシック" charset="0"/>
            </a:endParaRPr>
          </a:p>
        </p:txBody>
      </p:sp>
      <p:sp>
        <p:nvSpPr>
          <p:cNvPr id="63494" name="Text Box 6"/>
          <p:cNvSpPr txBox="1">
            <a:spLocks noChangeArrowheads="1"/>
          </p:cNvSpPr>
          <p:nvPr/>
        </p:nvSpPr>
        <p:spPr bwMode="auto">
          <a:xfrm>
            <a:off x="304800" y="6324600"/>
            <a:ext cx="27432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GB" sz="1400" b="1">
                <a:solidFill>
                  <a:srgbClr val="000066"/>
                </a:solidFill>
                <a:latin typeface="Arial" charset="0"/>
                <a:ea typeface="ＭＳ Ｐゴシック" charset="0"/>
                <a:cs typeface="Arial" charset="0"/>
              </a:rPr>
              <a:t>©</a:t>
            </a:r>
            <a:r>
              <a:rPr lang="nl-NL" sz="1400" b="1">
                <a:solidFill>
                  <a:srgbClr val="000066"/>
                </a:solidFill>
                <a:latin typeface="Arial" charset="0"/>
                <a:ea typeface="ＭＳ Ｐゴシック" charset="0"/>
                <a:cs typeface="Arial" charset="0"/>
              </a:rPr>
              <a:t> de vos and luiten 2002</a:t>
            </a:r>
            <a:endParaRPr lang="en-GB" sz="1400" b="1">
              <a:solidFill>
                <a:srgbClr val="000066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353439" y="310819"/>
            <a:ext cx="4325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000090"/>
                </a:solidFill>
                <a:latin typeface="Century Gothic"/>
                <a:cs typeface="Century Gothic"/>
              </a:rPr>
              <a:t>Neuropathologie</a:t>
            </a:r>
            <a:endParaRPr lang="en-US" sz="3600" b="1" dirty="0">
              <a:solidFill>
                <a:srgbClr val="000090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4689834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5090" name="Picture 2" descr="normaal"/>
          <p:cNvPicPr>
            <a:picLocks noChangeAspect="1" noChangeArrowheads="1"/>
          </p:cNvPicPr>
          <p:nvPr/>
        </p:nvPicPr>
        <p:blipFill>
          <a:blip r:embed="rId3">
            <a:lum bright="-6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439863"/>
            <a:ext cx="4202113" cy="3513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5091" name="Picture 3" descr="Alz06"/>
          <p:cNvPicPr>
            <a:picLocks noChangeAspect="1" noChangeArrowheads="1"/>
          </p:cNvPicPr>
          <p:nvPr/>
        </p:nvPicPr>
        <p:blipFill>
          <a:blip r:embed="rId4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692275"/>
            <a:ext cx="4191000" cy="326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1476" name="Text Box 4"/>
          <p:cNvSpPr txBox="1">
            <a:spLocks noChangeArrowheads="1"/>
          </p:cNvSpPr>
          <p:nvPr/>
        </p:nvSpPr>
        <p:spPr bwMode="auto">
          <a:xfrm>
            <a:off x="5638800" y="5110163"/>
            <a:ext cx="2362200" cy="406400"/>
          </a:xfrm>
          <a:prstGeom prst="rect">
            <a:avLst/>
          </a:prstGeom>
          <a:noFill/>
          <a:ln w="9525">
            <a:solidFill>
              <a:srgbClr val="000066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nl-NL" sz="2000" b="1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ＭＳ Ｐゴシック" charset="0"/>
                <a:cs typeface="ＭＳ Ｐゴシック" charset="0"/>
              </a:rPr>
              <a:t>C</a:t>
            </a:r>
            <a:r>
              <a:rPr lang="nl-NL" sz="20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ＭＳ Ｐゴシック" charset="0"/>
                <a:cs typeface="ＭＳ Ｐゴシック" charset="0"/>
              </a:rPr>
              <a:t>ontrol</a:t>
            </a:r>
            <a:endParaRPr lang="en-GB" sz="2000" b="1" dirty="0">
              <a:solidFill>
                <a:srgbClr val="0000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61477" name="Text Box 5"/>
          <p:cNvSpPr txBox="1">
            <a:spLocks noChangeArrowheads="1"/>
          </p:cNvSpPr>
          <p:nvPr/>
        </p:nvSpPr>
        <p:spPr bwMode="auto">
          <a:xfrm>
            <a:off x="5334000" y="4495800"/>
            <a:ext cx="28956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GB" sz="320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61478" name="Text Box 6"/>
          <p:cNvSpPr txBox="1">
            <a:spLocks noChangeArrowheads="1"/>
          </p:cNvSpPr>
          <p:nvPr/>
        </p:nvSpPr>
        <p:spPr bwMode="auto">
          <a:xfrm>
            <a:off x="1066800" y="5110163"/>
            <a:ext cx="2895600" cy="406400"/>
          </a:xfrm>
          <a:prstGeom prst="rect">
            <a:avLst/>
          </a:prstGeom>
          <a:noFill/>
          <a:ln w="9525">
            <a:solidFill>
              <a:srgbClr val="000066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nl-NL" sz="2000" b="1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ＭＳ Ｐゴシック" charset="0"/>
                <a:cs typeface="ＭＳ Ｐゴシック" charset="0"/>
              </a:rPr>
              <a:t>Alzheimer</a:t>
            </a:r>
            <a:endParaRPr lang="en-GB" sz="2000" b="1">
              <a:solidFill>
                <a:srgbClr val="0000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45095" name="Picture 7" descr="brainthalamusleve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06375"/>
            <a:ext cx="2036763" cy="162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1480" name="Text Box 8"/>
          <p:cNvSpPr txBox="1">
            <a:spLocks noChangeArrowheads="1"/>
          </p:cNvSpPr>
          <p:nvPr/>
        </p:nvSpPr>
        <p:spPr bwMode="auto">
          <a:xfrm>
            <a:off x="3124200" y="304800"/>
            <a:ext cx="5029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en-GB" sz="2400" dirty="0" err="1" smtClean="0">
                <a:solidFill>
                  <a:srgbClr val="00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ＭＳ Ｐゴシック" charset="0"/>
              </a:rPr>
              <a:t>Hersenatrofie</a:t>
            </a:r>
            <a:r>
              <a:rPr lang="en-GB" sz="2400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ＭＳ Ｐゴシック" charset="0"/>
              </a:rPr>
              <a:t> in AD</a:t>
            </a: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304800" y="6324600"/>
            <a:ext cx="2743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GB" sz="1400" dirty="0">
                <a:solidFill>
                  <a:srgbClr val="660066"/>
                </a:solidFill>
                <a:latin typeface="Tahoma" charset="0"/>
                <a:cs typeface="Tahoma" charset="0"/>
              </a:rPr>
              <a:t>©</a:t>
            </a:r>
            <a:r>
              <a:rPr lang="nl-NL" sz="1400" dirty="0">
                <a:solidFill>
                  <a:srgbClr val="660066"/>
                </a:solidFill>
                <a:latin typeface="Tahoma" charset="0"/>
                <a:cs typeface="Tahoma" charset="0"/>
              </a:rPr>
              <a:t> de vos </a:t>
            </a:r>
            <a:r>
              <a:rPr lang="nl-NL" sz="1400" dirty="0" err="1">
                <a:solidFill>
                  <a:srgbClr val="660066"/>
                </a:solidFill>
                <a:latin typeface="Tahoma" charset="0"/>
                <a:cs typeface="Tahoma" charset="0"/>
              </a:rPr>
              <a:t>and</a:t>
            </a:r>
            <a:r>
              <a:rPr lang="nl-NL" sz="1400" dirty="0">
                <a:solidFill>
                  <a:srgbClr val="660066"/>
                </a:solidFill>
                <a:latin typeface="Tahoma" charset="0"/>
                <a:cs typeface="Tahoma" charset="0"/>
              </a:rPr>
              <a:t> luiten 2002</a:t>
            </a:r>
            <a:endParaRPr lang="en-GB" sz="1400" dirty="0">
              <a:solidFill>
                <a:srgbClr val="660066"/>
              </a:solidFill>
              <a:latin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40028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5808111" y="802174"/>
            <a:ext cx="3188244" cy="3211832"/>
          </a:xfrm>
        </p:spPr>
        <p:txBody>
          <a:bodyPr/>
          <a:lstStyle/>
          <a:p>
            <a:pPr algn="l" eaLnBrk="1" hangingPunct="1"/>
            <a:r>
              <a:rPr lang="en-GB" sz="2400" b="1" dirty="0" err="1" smtClean="0">
                <a:solidFill>
                  <a:srgbClr val="660066"/>
                </a:solidFill>
                <a:latin typeface="Century Gothic"/>
                <a:cs typeface="Century Gothic"/>
              </a:rPr>
              <a:t>Massale</a:t>
            </a:r>
            <a:r>
              <a:rPr lang="en-GB" sz="2400" b="1" dirty="0" smtClean="0">
                <a:solidFill>
                  <a:srgbClr val="660066"/>
                </a:solidFill>
                <a:latin typeface="Century Gothic"/>
                <a:cs typeface="Century Gothic"/>
              </a:rPr>
              <a:t> </a:t>
            </a:r>
            <a:r>
              <a:rPr lang="en-GB" sz="2400" b="1" dirty="0" err="1" smtClean="0">
                <a:solidFill>
                  <a:srgbClr val="660066"/>
                </a:solidFill>
                <a:latin typeface="Century Gothic"/>
                <a:cs typeface="Century Gothic"/>
              </a:rPr>
              <a:t>celsterfte</a:t>
            </a:r>
            <a:r>
              <a:rPr lang="en-GB" sz="2400" b="1" dirty="0" smtClean="0">
                <a:solidFill>
                  <a:srgbClr val="660066"/>
                </a:solidFill>
                <a:latin typeface="Century Gothic"/>
                <a:cs typeface="Century Gothic"/>
              </a:rPr>
              <a:t> met tau </a:t>
            </a:r>
            <a:r>
              <a:rPr lang="en-GB" sz="2400" b="1" dirty="0" err="1" smtClean="0">
                <a:solidFill>
                  <a:srgbClr val="660066"/>
                </a:solidFill>
                <a:latin typeface="Century Gothic"/>
                <a:cs typeface="Century Gothic"/>
              </a:rPr>
              <a:t>eiwit</a:t>
            </a:r>
            <a:r>
              <a:rPr lang="en-GB" sz="2400" b="1" dirty="0" smtClean="0">
                <a:solidFill>
                  <a:srgbClr val="660066"/>
                </a:solidFill>
                <a:latin typeface="Century Gothic"/>
                <a:cs typeface="Century Gothic"/>
              </a:rPr>
              <a:t> </a:t>
            </a:r>
            <a:r>
              <a:rPr lang="en-GB" sz="2400" b="1" dirty="0" err="1" smtClean="0">
                <a:solidFill>
                  <a:srgbClr val="660066"/>
                </a:solidFill>
                <a:latin typeface="Century Gothic"/>
                <a:cs typeface="Century Gothic"/>
              </a:rPr>
              <a:t>aggregatie</a:t>
            </a:r>
            <a:r>
              <a:rPr lang="en-GB" sz="2400" b="1" dirty="0" smtClean="0">
                <a:solidFill>
                  <a:srgbClr val="660066"/>
                </a:solidFill>
                <a:latin typeface="Century Gothic"/>
                <a:cs typeface="Century Gothic"/>
              </a:rPr>
              <a:t> in het </a:t>
            </a:r>
            <a:r>
              <a:rPr lang="en-GB" sz="2400" b="1" dirty="0" err="1" smtClean="0">
                <a:solidFill>
                  <a:srgbClr val="660066"/>
                </a:solidFill>
                <a:latin typeface="Century Gothic"/>
                <a:cs typeface="Century Gothic"/>
              </a:rPr>
              <a:t>cellichaam</a:t>
            </a:r>
            <a:r>
              <a:rPr lang="en-GB" sz="2400" b="1" dirty="0" smtClean="0">
                <a:solidFill>
                  <a:srgbClr val="660066"/>
                </a:solidFill>
                <a:latin typeface="Century Gothic"/>
                <a:cs typeface="Century Gothic"/>
              </a:rPr>
              <a:t> van de </a:t>
            </a:r>
            <a:r>
              <a:rPr lang="en-GB" sz="2400" b="1" dirty="0" err="1" smtClean="0">
                <a:solidFill>
                  <a:srgbClr val="660066"/>
                </a:solidFill>
                <a:latin typeface="Century Gothic"/>
                <a:cs typeface="Century Gothic"/>
              </a:rPr>
              <a:t>neuronen</a:t>
            </a:r>
            <a:r>
              <a:rPr lang="en-GB" sz="2400" b="1" dirty="0" smtClean="0">
                <a:solidFill>
                  <a:srgbClr val="660066"/>
                </a:solidFill>
                <a:latin typeface="Century Gothic"/>
                <a:cs typeface="Century Gothic"/>
              </a:rPr>
              <a:t> </a:t>
            </a:r>
            <a:br>
              <a:rPr lang="en-GB" sz="2400" b="1" dirty="0" smtClean="0">
                <a:solidFill>
                  <a:srgbClr val="660066"/>
                </a:solidFill>
                <a:latin typeface="Century Gothic"/>
                <a:cs typeface="Century Gothic"/>
              </a:rPr>
            </a:br>
            <a:r>
              <a:rPr lang="en-GB" sz="2400" b="1" dirty="0" smtClean="0">
                <a:solidFill>
                  <a:srgbClr val="660066"/>
                </a:solidFill>
                <a:latin typeface="Century Gothic"/>
                <a:cs typeface="Century Gothic"/>
              </a:rPr>
              <a:t/>
            </a:r>
            <a:br>
              <a:rPr lang="en-GB" sz="2400" b="1" dirty="0" smtClean="0">
                <a:solidFill>
                  <a:srgbClr val="660066"/>
                </a:solidFill>
                <a:latin typeface="Century Gothic"/>
                <a:cs typeface="Century Gothic"/>
              </a:rPr>
            </a:br>
            <a:r>
              <a:rPr lang="en-GB" sz="2400" b="1" dirty="0" err="1" smtClean="0">
                <a:solidFill>
                  <a:srgbClr val="660066"/>
                </a:solidFill>
                <a:latin typeface="Century Gothic"/>
                <a:cs typeface="Century Gothic"/>
              </a:rPr>
              <a:t>Entorhinale</a:t>
            </a:r>
            <a:r>
              <a:rPr lang="en-GB" sz="2400" b="1" dirty="0" smtClean="0">
                <a:solidFill>
                  <a:srgbClr val="660066"/>
                </a:solidFill>
                <a:latin typeface="Century Gothic"/>
                <a:cs typeface="Century Gothic"/>
              </a:rPr>
              <a:t> cortex </a:t>
            </a:r>
            <a:r>
              <a:rPr lang="en-GB" sz="2400" b="1" dirty="0" err="1" smtClean="0">
                <a:solidFill>
                  <a:srgbClr val="660066"/>
                </a:solidFill>
                <a:latin typeface="Century Gothic"/>
                <a:cs typeface="Century Gothic"/>
              </a:rPr>
              <a:t>een</a:t>
            </a:r>
            <a:r>
              <a:rPr lang="en-GB" sz="2400" b="1" dirty="0" smtClean="0">
                <a:solidFill>
                  <a:srgbClr val="660066"/>
                </a:solidFill>
                <a:latin typeface="Century Gothic"/>
                <a:cs typeface="Century Gothic"/>
              </a:rPr>
              <a:t> </a:t>
            </a:r>
            <a:r>
              <a:rPr lang="en-GB" sz="2400" b="1" dirty="0" err="1" smtClean="0">
                <a:solidFill>
                  <a:srgbClr val="660066"/>
                </a:solidFill>
                <a:latin typeface="Century Gothic"/>
                <a:cs typeface="Century Gothic"/>
              </a:rPr>
              <a:t>sleutelstructuur</a:t>
            </a:r>
            <a:r>
              <a:rPr lang="en-GB" sz="2400" b="1" dirty="0" smtClean="0">
                <a:solidFill>
                  <a:srgbClr val="660066"/>
                </a:solidFill>
                <a:latin typeface="Century Gothic"/>
                <a:cs typeface="Century Gothic"/>
              </a:rPr>
              <a:t> </a:t>
            </a:r>
            <a:r>
              <a:rPr lang="en-GB" sz="2400" b="1" dirty="0" err="1" smtClean="0">
                <a:solidFill>
                  <a:srgbClr val="660066"/>
                </a:solidFill>
                <a:latin typeface="Century Gothic"/>
                <a:cs typeface="Century Gothic"/>
              </a:rPr>
              <a:t>voor</a:t>
            </a:r>
            <a:r>
              <a:rPr lang="en-GB" sz="2400" b="1" dirty="0" smtClean="0">
                <a:solidFill>
                  <a:srgbClr val="660066"/>
                </a:solidFill>
                <a:latin typeface="Century Gothic"/>
                <a:cs typeface="Century Gothic"/>
              </a:rPr>
              <a:t> </a:t>
            </a:r>
            <a:r>
              <a:rPr lang="en-GB" sz="2400" b="1" dirty="0" err="1" smtClean="0">
                <a:solidFill>
                  <a:srgbClr val="660066"/>
                </a:solidFill>
                <a:latin typeface="Century Gothic"/>
                <a:cs typeface="Century Gothic"/>
              </a:rPr>
              <a:t>geheugen</a:t>
            </a:r>
            <a:r>
              <a:rPr lang="en-GB" sz="1800" b="1" dirty="0">
                <a:solidFill>
                  <a:srgbClr val="660066"/>
                </a:solidFill>
                <a:latin typeface="Verdana" charset="0"/>
              </a:rPr>
              <a:t/>
            </a:r>
            <a:br>
              <a:rPr lang="en-GB" sz="1800" b="1" dirty="0">
                <a:solidFill>
                  <a:srgbClr val="660066"/>
                </a:solidFill>
                <a:latin typeface="Verdana" charset="0"/>
              </a:rPr>
            </a:br>
            <a:endParaRPr lang="en-GB" sz="1800" b="1" dirty="0">
              <a:solidFill>
                <a:srgbClr val="660066"/>
              </a:solidFill>
              <a:latin typeface="Verdana" charset="0"/>
            </a:endParaRPr>
          </a:p>
        </p:txBody>
      </p:sp>
      <p:pic>
        <p:nvPicPr>
          <p:cNvPr id="53251" name="Picture 4" descr="Alz29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0325" y="3291330"/>
            <a:ext cx="4249738" cy="338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2" name="Picture 5" descr="Alz25"/>
          <p:cNvPicPr>
            <a:picLocks noChangeAspect="1" noChangeArrowheads="1"/>
          </p:cNvPicPr>
          <p:nvPr/>
        </p:nvPicPr>
        <p:blipFill>
          <a:blip r:embed="rId4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0325" y="347663"/>
            <a:ext cx="4249738" cy="279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3" name="Picture 6" descr="Alz06"/>
          <p:cNvPicPr>
            <a:picLocks noChangeAspect="1" noChangeArrowheads="1"/>
          </p:cNvPicPr>
          <p:nvPr/>
        </p:nvPicPr>
        <p:blipFill>
          <a:blip r:embed="rId5">
            <a:lum bright="-6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15888"/>
            <a:ext cx="2016125" cy="1568450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254" name="Rectangle 7"/>
          <p:cNvSpPr>
            <a:spLocks noChangeArrowheads="1"/>
          </p:cNvSpPr>
          <p:nvPr/>
        </p:nvSpPr>
        <p:spPr bwMode="auto">
          <a:xfrm>
            <a:off x="1476375" y="1341438"/>
            <a:ext cx="287338" cy="2159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/>
            <a:endParaRPr lang="nl-NL">
              <a:solidFill>
                <a:srgbClr val="000000"/>
              </a:solidFill>
              <a:latin typeface="Arial"/>
            </a:endParaRPr>
          </a:p>
        </p:txBody>
      </p:sp>
      <p:sp>
        <p:nvSpPr>
          <p:cNvPr id="53255" name="AutoShape 9"/>
          <p:cNvSpPr>
            <a:spLocks noChangeArrowheads="1"/>
          </p:cNvSpPr>
          <p:nvPr/>
        </p:nvSpPr>
        <p:spPr bwMode="auto">
          <a:xfrm>
            <a:off x="1763713" y="1341438"/>
            <a:ext cx="720725" cy="215900"/>
          </a:xfrm>
          <a:prstGeom prst="rightArrow">
            <a:avLst>
              <a:gd name="adj1" fmla="val 50000"/>
              <a:gd name="adj2" fmla="val 83456"/>
            </a:avLst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400"/>
            <a:endParaRPr lang="nl-NL">
              <a:solidFill>
                <a:srgbClr val="000000"/>
              </a:solidFill>
              <a:latin typeface="Arial"/>
            </a:endParaRPr>
          </a:p>
        </p:txBody>
      </p:sp>
      <p:sp>
        <p:nvSpPr>
          <p:cNvPr id="53256" name="Rectangle 10"/>
          <p:cNvSpPr>
            <a:spLocks noChangeArrowheads="1"/>
          </p:cNvSpPr>
          <p:nvPr/>
        </p:nvSpPr>
        <p:spPr bwMode="auto">
          <a:xfrm>
            <a:off x="2555875" y="1700213"/>
            <a:ext cx="431800" cy="28892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/>
            <a:endParaRPr lang="nl-NL">
              <a:solidFill>
                <a:srgbClr val="000000"/>
              </a:solidFill>
              <a:latin typeface="Arial"/>
            </a:endParaRPr>
          </a:p>
        </p:txBody>
      </p:sp>
      <p:sp>
        <p:nvSpPr>
          <p:cNvPr id="53257" name="AutoShape 11"/>
          <p:cNvSpPr>
            <a:spLocks noChangeArrowheads="1"/>
          </p:cNvSpPr>
          <p:nvPr/>
        </p:nvSpPr>
        <p:spPr bwMode="auto">
          <a:xfrm>
            <a:off x="2627313" y="1989138"/>
            <a:ext cx="288925" cy="1944687"/>
          </a:xfrm>
          <a:prstGeom prst="downArrow">
            <a:avLst>
              <a:gd name="adj1" fmla="val 50000"/>
              <a:gd name="adj2" fmla="val 168269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pPr defTabSz="914400"/>
            <a:endParaRPr lang="nl-NL">
              <a:solidFill>
                <a:srgbClr val="000000"/>
              </a:solidFill>
              <a:latin typeface="Arial"/>
            </a:endParaRPr>
          </a:p>
        </p:txBody>
      </p:sp>
      <p:sp>
        <p:nvSpPr>
          <p:cNvPr id="53259" name="Text Box 13"/>
          <p:cNvSpPr txBox="1">
            <a:spLocks noChangeArrowheads="1"/>
          </p:cNvSpPr>
          <p:nvPr/>
        </p:nvSpPr>
        <p:spPr bwMode="auto">
          <a:xfrm>
            <a:off x="5724525" y="6092825"/>
            <a:ext cx="26638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hangingPunct="1">
              <a:spcBef>
                <a:spcPct val="50000"/>
              </a:spcBef>
            </a:pPr>
            <a:r>
              <a:rPr lang="en-GB" sz="1800" dirty="0">
                <a:solidFill>
                  <a:srgbClr val="660066"/>
                </a:solidFill>
                <a:cs typeface="Arial" charset="0"/>
              </a:rPr>
              <a:t>© de </a:t>
            </a:r>
            <a:r>
              <a:rPr lang="en-GB" sz="1800" dirty="0" err="1">
                <a:solidFill>
                  <a:srgbClr val="660066"/>
                </a:solidFill>
                <a:cs typeface="Arial" charset="0"/>
              </a:rPr>
              <a:t>vos</a:t>
            </a:r>
            <a:r>
              <a:rPr lang="en-GB" sz="1800" dirty="0">
                <a:solidFill>
                  <a:srgbClr val="660066"/>
                </a:solidFill>
                <a:cs typeface="Arial" charset="0"/>
              </a:rPr>
              <a:t> en </a:t>
            </a:r>
            <a:r>
              <a:rPr lang="en-GB" sz="1800" dirty="0" err="1">
                <a:solidFill>
                  <a:srgbClr val="660066"/>
                </a:solidFill>
                <a:cs typeface="Arial" charset="0"/>
              </a:rPr>
              <a:t>luiten</a:t>
            </a:r>
            <a:endParaRPr lang="en-GB" sz="1800" dirty="0">
              <a:solidFill>
                <a:srgbClr val="660066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4035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522" name="Rectangle 2"/>
          <p:cNvSpPr>
            <a:spLocks noGrp="1" noChangeArrowheads="1"/>
          </p:cNvSpPr>
          <p:nvPr>
            <p:ph type="title"/>
          </p:nvPr>
        </p:nvSpPr>
        <p:spPr>
          <a:xfrm>
            <a:off x="2667000" y="152400"/>
            <a:ext cx="6096000" cy="1143000"/>
          </a:xfrm>
        </p:spPr>
        <p:txBody>
          <a:bodyPr/>
          <a:lstStyle/>
          <a:p>
            <a:pPr eaLnBrk="1" hangingPunct="1"/>
            <a:r>
              <a:rPr lang="en-US" sz="2000" b="1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</a:rPr>
              <a:t>Amyloide</a:t>
            </a:r>
            <a:r>
              <a:rPr lang="en-US" sz="20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</a:rPr>
              <a:t> </a:t>
            </a:r>
            <a:r>
              <a:rPr lang="en-US" sz="2000" b="1" dirty="0">
                <a:solidFill>
                  <a:srgbClr val="000099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</a:rPr>
              <a:t>plaques in </a:t>
            </a:r>
            <a:r>
              <a:rPr lang="en-US" sz="20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</a:rPr>
              <a:t>de </a:t>
            </a:r>
            <a:r>
              <a:rPr lang="en-US" sz="2000" b="1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</a:rPr>
              <a:t>temporale</a:t>
            </a:r>
            <a:r>
              <a:rPr lang="en-US" sz="20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</a:rPr>
              <a:t> </a:t>
            </a:r>
            <a:r>
              <a:rPr lang="en-US" sz="2000" b="1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</a:rPr>
              <a:t>schors</a:t>
            </a:r>
            <a:r>
              <a:rPr lang="en-US" sz="20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</a:rPr>
              <a:t> van </a:t>
            </a:r>
            <a:r>
              <a:rPr lang="en-US" sz="2000" b="1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</a:rPr>
              <a:t>een</a:t>
            </a:r>
            <a:r>
              <a:rPr lang="en-US" sz="20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</a:rPr>
              <a:t> Alzheimer </a:t>
            </a:r>
            <a:r>
              <a:rPr lang="en-US" sz="2000" b="1" dirty="0">
                <a:solidFill>
                  <a:srgbClr val="000099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</a:rPr>
              <a:t>patient (King silver stain)</a:t>
            </a:r>
          </a:p>
        </p:txBody>
      </p:sp>
      <p:pic>
        <p:nvPicPr>
          <p:cNvPr id="210947" name="Picture 3" descr="plaquesmany"/>
          <p:cNvPicPr>
            <a:picLocks noChangeAspect="1" noChangeArrowheads="1"/>
          </p:cNvPicPr>
          <p:nvPr/>
        </p:nvPicPr>
        <p:blipFill>
          <a:blip r:embed="rId3">
            <a:lum contras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447800"/>
            <a:ext cx="8077200" cy="51958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3524" name="Rectangle 4"/>
          <p:cNvSpPr>
            <a:spLocks noChangeArrowheads="1"/>
          </p:cNvSpPr>
          <p:nvPr/>
        </p:nvSpPr>
        <p:spPr bwMode="auto">
          <a:xfrm>
            <a:off x="6858000" y="6019800"/>
            <a:ext cx="19050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>
                <a:solidFill>
                  <a:srgbClr val="000066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©</a:t>
            </a:r>
            <a:r>
              <a:rPr lang="en-US" sz="1600" b="0">
                <a:solidFill>
                  <a:srgbClr val="000066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 </a:t>
            </a:r>
            <a:r>
              <a:rPr lang="en-US" sz="1200">
                <a:solidFill>
                  <a:srgbClr val="000066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Luiten en Majtenyi</a:t>
            </a:r>
          </a:p>
        </p:txBody>
      </p:sp>
      <p:pic>
        <p:nvPicPr>
          <p:cNvPr id="210949" name="Picture 5" descr="Alz06"/>
          <p:cNvPicPr>
            <a:picLocks noChangeAspect="1" noChangeArrowheads="1"/>
          </p:cNvPicPr>
          <p:nvPr/>
        </p:nvPicPr>
        <p:blipFill>
          <a:blip r:embed="rId4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2400"/>
            <a:ext cx="2209800" cy="172085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3526" name="Rectangle 6"/>
          <p:cNvSpPr>
            <a:spLocks noChangeArrowheads="1"/>
          </p:cNvSpPr>
          <p:nvPr/>
        </p:nvSpPr>
        <p:spPr bwMode="auto">
          <a:xfrm>
            <a:off x="1981200" y="1676400"/>
            <a:ext cx="228600" cy="152400"/>
          </a:xfrm>
          <a:prstGeom prst="rect">
            <a:avLst/>
          </a:prstGeom>
          <a:noFill/>
          <a:ln w="15875">
            <a:solidFill>
              <a:srgbClr val="000066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nl-NL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6261222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546" name="Rectangle 2"/>
          <p:cNvSpPr>
            <a:spLocks noGrp="1" noChangeArrowheads="1"/>
          </p:cNvSpPr>
          <p:nvPr>
            <p:ph type="title"/>
          </p:nvPr>
        </p:nvSpPr>
        <p:spPr>
          <a:xfrm>
            <a:off x="2514600" y="0"/>
            <a:ext cx="6553200" cy="1143000"/>
          </a:xfrm>
        </p:spPr>
        <p:txBody>
          <a:bodyPr/>
          <a:lstStyle/>
          <a:p>
            <a:pPr eaLnBrk="1" hangingPunct="1"/>
            <a:r>
              <a:rPr lang="en-GB" sz="2000" b="1" dirty="0">
                <a:solidFill>
                  <a:srgbClr val="000099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</a:rPr>
              <a:t>Amyloid plaque </a:t>
            </a:r>
            <a:r>
              <a:rPr lang="en-GB" sz="20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</a:rPr>
              <a:t>in </a:t>
            </a:r>
            <a:r>
              <a:rPr lang="en-GB" sz="2000" b="1" dirty="0">
                <a:solidFill>
                  <a:srgbClr val="000099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</a:rPr>
              <a:t>Alzheimer </a:t>
            </a:r>
            <a:r>
              <a:rPr lang="en-GB" sz="2000" b="1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</a:rPr>
              <a:t>brein</a:t>
            </a:r>
            <a:r>
              <a:rPr lang="en-GB" sz="2000" b="1" dirty="0">
                <a:solidFill>
                  <a:srgbClr val="000099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</a:rPr>
              <a:t>, </a:t>
            </a:r>
            <a:r>
              <a:rPr lang="en-GB" sz="20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</a:rPr>
              <a:t>parahippocampal</a:t>
            </a:r>
            <a:r>
              <a:rPr lang="en-GB" sz="2000" b="1" dirty="0">
                <a:solidFill>
                  <a:srgbClr val="000099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</a:rPr>
              <a:t> cortex</a:t>
            </a:r>
          </a:p>
        </p:txBody>
      </p:sp>
      <p:pic>
        <p:nvPicPr>
          <p:cNvPr id="211971" name="Picture 3" descr="plaque"/>
          <p:cNvPicPr>
            <a:picLocks noChangeAspect="1" noChangeArrowheads="1"/>
          </p:cNvPicPr>
          <p:nvPr/>
        </p:nvPicPr>
        <p:blipFill>
          <a:blip r:embed="rId3">
            <a:lum bright="-6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488" y="1166813"/>
            <a:ext cx="7935912" cy="5462587"/>
          </a:xfrm>
          <a:prstGeom prst="rect">
            <a:avLst/>
          </a:prstGeom>
          <a:noFill/>
          <a:ln w="63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4548" name="Rectangle 4"/>
          <p:cNvSpPr>
            <a:spLocks noChangeArrowheads="1"/>
          </p:cNvSpPr>
          <p:nvPr/>
        </p:nvSpPr>
        <p:spPr bwMode="auto">
          <a:xfrm>
            <a:off x="6553200" y="6019800"/>
            <a:ext cx="32004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600">
                <a:solidFill>
                  <a:srgbClr val="000099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© </a:t>
            </a:r>
            <a:r>
              <a:rPr lang="en-US" sz="1200">
                <a:solidFill>
                  <a:srgbClr val="000099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Luiten en Majtenyi</a:t>
            </a:r>
          </a:p>
        </p:txBody>
      </p:sp>
      <p:pic>
        <p:nvPicPr>
          <p:cNvPr id="211973" name="Picture 5" descr="plaquesmany"/>
          <p:cNvPicPr>
            <a:picLocks noChangeAspect="1" noChangeArrowheads="1"/>
          </p:cNvPicPr>
          <p:nvPr/>
        </p:nvPicPr>
        <p:blipFill>
          <a:blip r:embed="rId4">
            <a:lum bright="6000" contras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838200"/>
            <a:ext cx="3048000" cy="19605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4550" name="Rectangle 6"/>
          <p:cNvSpPr>
            <a:spLocks noChangeArrowheads="1"/>
          </p:cNvSpPr>
          <p:nvPr/>
        </p:nvSpPr>
        <p:spPr bwMode="auto">
          <a:xfrm>
            <a:off x="1447800" y="2133600"/>
            <a:ext cx="228600" cy="228600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nl-NL" sz="2400" b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2423451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026" name="Rectangle 2"/>
          <p:cNvSpPr>
            <a:spLocks noGrp="1" noChangeArrowheads="1"/>
          </p:cNvSpPr>
          <p:nvPr>
            <p:ph type="title"/>
          </p:nvPr>
        </p:nvSpPr>
        <p:spPr>
          <a:xfrm>
            <a:off x="3886200" y="914400"/>
            <a:ext cx="4876800" cy="1143000"/>
          </a:xfrm>
        </p:spPr>
        <p:txBody>
          <a:bodyPr/>
          <a:lstStyle/>
          <a:p>
            <a:pPr algn="r" eaLnBrk="1" hangingPunct="1"/>
            <a:r>
              <a:rPr lang="nl-NL" sz="20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Amyloid</a:t>
            </a:r>
            <a:r>
              <a:rPr lang="nl-NL" sz="2000" b="1" dirty="0">
                <a:solidFill>
                  <a:srgbClr val="000099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-</a:t>
            </a:r>
            <a:r>
              <a:rPr lang="el-GR" sz="2000" b="1" dirty="0">
                <a:solidFill>
                  <a:srgbClr val="000099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cs typeface="Tahoma" charset="0"/>
              </a:rPr>
              <a:t>β</a:t>
            </a:r>
            <a:r>
              <a:rPr lang="en-US" sz="2000" b="1" dirty="0">
                <a:solidFill>
                  <a:srgbClr val="000099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cs typeface="Tahoma" charset="0"/>
              </a:rPr>
              <a:t> </a:t>
            </a:r>
            <a:r>
              <a:rPr lang="en-US" sz="2000" b="1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cs typeface="Tahoma" charset="0"/>
              </a:rPr>
              <a:t>vorming</a:t>
            </a:r>
            <a:r>
              <a:rPr lang="en-US" sz="20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cs typeface="Tahoma" charset="0"/>
              </a:rPr>
              <a:t> </a:t>
            </a:r>
            <a:r>
              <a:rPr lang="en-US" sz="2000" b="1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cs typeface="Tahoma" charset="0"/>
              </a:rPr>
              <a:t>als</a:t>
            </a:r>
            <a:r>
              <a:rPr lang="en-US" sz="20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cs typeface="Tahoma" charset="0"/>
              </a:rPr>
              <a:t> </a:t>
            </a:r>
            <a:r>
              <a:rPr lang="en-US" sz="2000" b="1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cs typeface="Tahoma" charset="0"/>
              </a:rPr>
              <a:t>afsplitsing</a:t>
            </a:r>
            <a:r>
              <a:rPr lang="en-US" sz="20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cs typeface="Tahoma" charset="0"/>
              </a:rPr>
              <a:t> product van het </a:t>
            </a:r>
            <a:r>
              <a:rPr lang="en-US" sz="2000" b="1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cs typeface="Tahoma" charset="0"/>
              </a:rPr>
              <a:t>voorloper</a:t>
            </a:r>
            <a:r>
              <a:rPr lang="en-US" sz="20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cs typeface="Tahoma" charset="0"/>
              </a:rPr>
              <a:t> </a:t>
            </a:r>
            <a:r>
              <a:rPr lang="en-US" sz="2000" b="1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cs typeface="Tahoma" charset="0"/>
              </a:rPr>
              <a:t>eiwit</a:t>
            </a:r>
            <a:r>
              <a:rPr lang="en-US" sz="20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cs typeface="Tahoma" charset="0"/>
              </a:rPr>
              <a:t> (amyloid </a:t>
            </a:r>
            <a:r>
              <a:rPr lang="en-US" sz="2000" b="1" dirty="0">
                <a:solidFill>
                  <a:srgbClr val="000099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cs typeface="Tahoma" charset="0"/>
              </a:rPr>
              <a:t>precursor protein </a:t>
            </a:r>
            <a:r>
              <a:rPr lang="en-US" sz="20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cs typeface="Tahoma" charset="0"/>
              </a:rPr>
              <a:t>APP)</a:t>
            </a:r>
            <a:endParaRPr lang="en-GB" sz="2000" b="1" dirty="0">
              <a:solidFill>
                <a:srgbClr val="000099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" charset="0"/>
              <a:cs typeface="Tahoma" charset="0"/>
            </a:endParaRPr>
          </a:p>
        </p:txBody>
      </p:sp>
      <p:pic>
        <p:nvPicPr>
          <p:cNvPr id="217091" name="Picture 3" descr="APP"/>
          <p:cNvPicPr>
            <a:picLocks noChangeAspect="1" noChangeArrowheads="1"/>
          </p:cNvPicPr>
          <p:nvPr/>
        </p:nvPicPr>
        <p:blipFill>
          <a:blip r:embed="rId3">
            <a:lum bright="-24000" contrast="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3075" y="2743200"/>
            <a:ext cx="7248525" cy="385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7092" name="Picture 4" descr="Neuronen as coldoc"/>
          <p:cNvPicPr>
            <a:picLocks noChangeAspect="1" noChangeArrowheads="1"/>
          </p:cNvPicPr>
          <p:nvPr/>
        </p:nvPicPr>
        <p:blipFill>
          <a:blip r:embed="rId4">
            <a:lum bright="6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457200"/>
            <a:ext cx="2295525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5029" name="Rectangle 5"/>
          <p:cNvSpPr>
            <a:spLocks noChangeArrowheads="1"/>
          </p:cNvSpPr>
          <p:nvPr/>
        </p:nvSpPr>
        <p:spPr bwMode="auto">
          <a:xfrm>
            <a:off x="3657600" y="2819400"/>
            <a:ext cx="1828800" cy="12192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nl-NL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+mn-ea"/>
            </a:endParaRPr>
          </a:p>
        </p:txBody>
      </p:sp>
      <p:sp>
        <p:nvSpPr>
          <p:cNvPr id="385030" name="Rectangle 6"/>
          <p:cNvSpPr>
            <a:spLocks noChangeArrowheads="1"/>
          </p:cNvSpPr>
          <p:nvPr/>
        </p:nvSpPr>
        <p:spPr bwMode="auto">
          <a:xfrm>
            <a:off x="2514600" y="4191000"/>
            <a:ext cx="1524000" cy="2286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nl-NL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737786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04261" y="609600"/>
            <a:ext cx="8481261" cy="1143000"/>
          </a:xfrm>
        </p:spPr>
        <p:txBody>
          <a:bodyPr/>
          <a:lstStyle/>
          <a:p>
            <a:pPr algn="l"/>
            <a:r>
              <a:rPr lang="en-US" sz="3600" dirty="0" smtClean="0">
                <a:solidFill>
                  <a:srgbClr val="000000"/>
                </a:solidFill>
                <a:latin typeface="Century Gothic"/>
                <a:cs typeface="Century Gothic"/>
              </a:rPr>
              <a:t/>
            </a:r>
            <a:br>
              <a:rPr lang="en-US" sz="3600" dirty="0" smtClean="0">
                <a:solidFill>
                  <a:srgbClr val="000000"/>
                </a:solidFill>
                <a:latin typeface="Century Gothic"/>
                <a:cs typeface="Century Gothic"/>
              </a:rPr>
            </a:br>
            <a:r>
              <a:rPr lang="en-US" sz="3600" dirty="0" smtClean="0">
                <a:solidFill>
                  <a:srgbClr val="000000"/>
                </a:solidFill>
                <a:latin typeface="Century Gothic"/>
                <a:cs typeface="Century Gothic"/>
              </a:rPr>
              <a:t>              </a:t>
            </a:r>
            <a:br>
              <a:rPr lang="en-US" sz="3600" dirty="0" smtClean="0">
                <a:solidFill>
                  <a:srgbClr val="000000"/>
                </a:solidFill>
                <a:latin typeface="Century Gothic"/>
                <a:cs typeface="Century Gothic"/>
              </a:rPr>
            </a:br>
            <a:r>
              <a:rPr lang="en-US" sz="3600" dirty="0">
                <a:solidFill>
                  <a:srgbClr val="000000"/>
                </a:solidFill>
                <a:latin typeface="Century Gothic"/>
                <a:cs typeface="Century Gothic"/>
              </a:rPr>
              <a:t/>
            </a:r>
            <a:br>
              <a:rPr lang="en-US" sz="3600" dirty="0">
                <a:solidFill>
                  <a:srgbClr val="000000"/>
                </a:solidFill>
                <a:latin typeface="Century Gothic"/>
                <a:cs typeface="Century Gothic"/>
              </a:rPr>
            </a:br>
            <a:endParaRPr lang="en-US" sz="2800" dirty="0">
              <a:solidFill>
                <a:srgbClr val="000000"/>
              </a:solidFill>
              <a:latin typeface="Century Gothic"/>
              <a:cs typeface="Century Gothic"/>
            </a:endParaRPr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989323" y="2061126"/>
            <a:ext cx="4648200" cy="4114800"/>
          </a:xfrm>
        </p:spPr>
        <p:txBody>
          <a:bodyPr/>
          <a:lstStyle/>
          <a:p>
            <a:pPr marL="0" indent="0">
              <a:buNone/>
            </a:pPr>
            <a:r>
              <a:rPr lang="nl-NL" sz="2400" dirty="0" smtClean="0">
                <a:solidFill>
                  <a:srgbClr val="000000"/>
                </a:solidFill>
                <a:latin typeface="Century Gothic"/>
                <a:cs typeface="Century Gothic"/>
              </a:rPr>
              <a:t>Thema’s</a:t>
            </a:r>
          </a:p>
          <a:p>
            <a:endParaRPr lang="nl-NL" sz="2400" dirty="0">
              <a:solidFill>
                <a:srgbClr val="000000"/>
              </a:solidFill>
              <a:latin typeface="Century Gothic"/>
              <a:cs typeface="Century Gothic"/>
            </a:endParaRPr>
          </a:p>
          <a:p>
            <a:r>
              <a:rPr lang="nl-NL" sz="2400" dirty="0" smtClean="0">
                <a:solidFill>
                  <a:srgbClr val="000000"/>
                </a:solidFill>
                <a:latin typeface="Century Gothic"/>
                <a:cs typeface="Century Gothic"/>
              </a:rPr>
              <a:t>Ontwikkeling </a:t>
            </a:r>
            <a:r>
              <a:rPr lang="nl-NL" sz="2400" dirty="0">
                <a:solidFill>
                  <a:srgbClr val="000000"/>
                </a:solidFill>
                <a:latin typeface="Century Gothic"/>
                <a:cs typeface="Century Gothic"/>
              </a:rPr>
              <a:t>van het pathologisch proces</a:t>
            </a:r>
          </a:p>
          <a:p>
            <a:pPr>
              <a:buFontTx/>
              <a:buNone/>
            </a:pPr>
            <a:endParaRPr lang="nl-NL" sz="2400" dirty="0">
              <a:solidFill>
                <a:srgbClr val="000000"/>
              </a:solidFill>
              <a:latin typeface="Century Gothic"/>
              <a:cs typeface="Century Gothic"/>
            </a:endParaRPr>
          </a:p>
          <a:p>
            <a:r>
              <a:rPr lang="nl-NL" sz="2400" dirty="0">
                <a:solidFill>
                  <a:srgbClr val="000000"/>
                </a:solidFill>
                <a:latin typeface="Century Gothic"/>
                <a:cs typeface="Century Gothic"/>
              </a:rPr>
              <a:t>Ontwikkeling van een rationele therapie</a:t>
            </a:r>
            <a:endParaRPr lang="en-US" sz="2400" dirty="0">
              <a:solidFill>
                <a:srgbClr val="000000"/>
              </a:solidFill>
              <a:latin typeface="Century Gothic"/>
              <a:cs typeface="Century Gothic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43686" y="728205"/>
            <a:ext cx="75310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dirty="0">
                <a:solidFill>
                  <a:srgbClr val="000000"/>
                </a:solidFill>
                <a:latin typeface="Century Gothic"/>
                <a:cs typeface="Century Gothic"/>
              </a:rPr>
              <a:t>25 Jaar Alzheimer Onderzoek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2275586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426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304800"/>
            <a:ext cx="8258694" cy="990600"/>
          </a:xfrm>
        </p:spPr>
        <p:txBody>
          <a:bodyPr/>
          <a:lstStyle/>
          <a:p>
            <a:pPr eaLnBrk="1" hangingPunct="1"/>
            <a:r>
              <a:rPr lang="nl-NL" sz="2800" b="1" dirty="0">
                <a:solidFill>
                  <a:srgbClr val="00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entury Gothic"/>
                <a:cs typeface="Century Gothic"/>
              </a:rPr>
              <a:t>Aβ </a:t>
            </a:r>
            <a:r>
              <a:rPr lang="nl-NL" sz="28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entury Gothic"/>
                <a:cs typeface="Century Gothic"/>
              </a:rPr>
              <a:t>slaat neer buiten de zenuwcel en vormt aggregaten die toxisch zijn voor de zenuwcel</a:t>
            </a:r>
            <a:endParaRPr lang="en-GB" sz="2800" b="1" dirty="0">
              <a:solidFill>
                <a:srgbClr val="000066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entury Gothic"/>
              <a:cs typeface="Century Gothic"/>
            </a:endParaRPr>
          </a:p>
        </p:txBody>
      </p:sp>
      <p:pic>
        <p:nvPicPr>
          <p:cNvPr id="218115" name="Picture 3" descr="abeta"/>
          <p:cNvPicPr>
            <a:picLocks noChangeAspect="1" noChangeArrowheads="1"/>
          </p:cNvPicPr>
          <p:nvPr/>
        </p:nvPicPr>
        <p:blipFill>
          <a:blip r:embed="rId3">
            <a:alphaModFix amt="8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9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295400"/>
            <a:ext cx="7970838" cy="520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8116" name="Picture 4" descr="plaque"/>
          <p:cNvPicPr>
            <a:picLocks noChangeAspect="1" noChangeArrowheads="1"/>
          </p:cNvPicPr>
          <p:nvPr/>
        </p:nvPicPr>
        <p:blipFill>
          <a:blip r:embed="rId5">
            <a:lum bright="-6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4243388"/>
            <a:ext cx="1828800" cy="1258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93911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nl-NL" sz="2800" b="1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ea typeface="+mj-ea"/>
                <a:cs typeface="Calibri" pitchFamily="34" charset="0"/>
              </a:rPr>
              <a:t>In vivo </a:t>
            </a:r>
            <a:r>
              <a:rPr lang="nl-NL" sz="2800" b="1" dirty="0" err="1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ea typeface="+mj-ea"/>
                <a:cs typeface="Calibri" pitchFamily="34" charset="0"/>
              </a:rPr>
              <a:t>method</a:t>
            </a:r>
            <a:r>
              <a:rPr lang="nl-NL" sz="2800" b="1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ea typeface="+mj-ea"/>
                <a:cs typeface="Calibri" pitchFamily="34" charset="0"/>
              </a:rPr>
              <a:t> </a:t>
            </a:r>
            <a:r>
              <a:rPr lang="nl-NL" sz="2800" b="1" dirty="0" err="1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ea typeface="+mj-ea"/>
                <a:cs typeface="Calibri" pitchFamily="34" charset="0"/>
              </a:rPr>
              <a:t>for</a:t>
            </a:r>
            <a:r>
              <a:rPr lang="nl-NL" sz="2800" b="1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ea typeface="+mj-ea"/>
                <a:cs typeface="Calibri" pitchFamily="34" charset="0"/>
              </a:rPr>
              <a:t> </a:t>
            </a:r>
            <a:r>
              <a:rPr lang="nl-NL" sz="2800" b="1" dirty="0" err="1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ea typeface="+mj-ea"/>
                <a:cs typeface="Calibri" pitchFamily="34" charset="0"/>
              </a:rPr>
              <a:t>amyloid</a:t>
            </a:r>
            <a:r>
              <a:rPr lang="nl-NL" sz="2800" b="1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ea typeface="+mj-ea"/>
                <a:cs typeface="Calibri" pitchFamily="34" charset="0"/>
              </a:rPr>
              <a:t> </a:t>
            </a:r>
            <a:r>
              <a:rPr lang="nl-NL" sz="2800" b="1" dirty="0" err="1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ea typeface="+mj-ea"/>
                <a:cs typeface="Calibri" pitchFamily="34" charset="0"/>
              </a:rPr>
              <a:t>production</a:t>
            </a:r>
            <a:r>
              <a:rPr lang="nl-NL" sz="2800" b="1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ea typeface="+mj-ea"/>
                <a:cs typeface="Calibri" pitchFamily="34" charset="0"/>
              </a:rPr>
              <a:t> </a:t>
            </a:r>
            <a:r>
              <a:rPr lang="nl-NL" sz="2800" b="1" dirty="0" err="1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ea typeface="+mj-ea"/>
                <a:cs typeface="Calibri" pitchFamily="34" charset="0"/>
              </a:rPr>
              <a:t>and</a:t>
            </a:r>
            <a:r>
              <a:rPr lang="nl-NL" sz="2800" b="1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ea typeface="+mj-ea"/>
                <a:cs typeface="Calibri" pitchFamily="34" charset="0"/>
              </a:rPr>
              <a:t> clearance</a:t>
            </a:r>
          </a:p>
        </p:txBody>
      </p:sp>
      <p:pic>
        <p:nvPicPr>
          <p:cNvPr id="222212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077913"/>
            <a:ext cx="5791200" cy="550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66925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534400" cy="1143000"/>
          </a:xfrm>
        </p:spPr>
        <p:txBody>
          <a:bodyPr/>
          <a:lstStyle/>
          <a:p>
            <a:pPr eaLnBrk="1" hangingPunct="1"/>
            <a:r>
              <a:rPr lang="nl-NL" sz="2800" b="1">
                <a:solidFill>
                  <a:srgbClr val="222268"/>
                </a:solidFill>
                <a:latin typeface="Calibri" charset="0"/>
                <a:cs typeface="Calibri" charset="0"/>
              </a:rPr>
              <a:t>Same production but decreased clearance of A</a:t>
            </a:r>
            <a:r>
              <a:rPr lang="el-GR" sz="2800" b="1">
                <a:solidFill>
                  <a:srgbClr val="222268"/>
                </a:solidFill>
                <a:latin typeface="Calibri" charset="0"/>
                <a:cs typeface="Calibri" charset="0"/>
              </a:rPr>
              <a:t>β</a:t>
            </a:r>
            <a:r>
              <a:rPr lang="nl-NL" sz="2800" b="1">
                <a:solidFill>
                  <a:srgbClr val="222268"/>
                </a:solidFill>
                <a:latin typeface="Calibri" charset="0"/>
                <a:cs typeface="Calibri" charset="0"/>
              </a:rPr>
              <a:t> in Alzheimer’s disease compared to age-matched controls</a:t>
            </a:r>
          </a:p>
        </p:txBody>
      </p:sp>
      <p:pic>
        <p:nvPicPr>
          <p:cNvPr id="223236" name="Picture 2" descr="D:\My Documents\My Pictures\Amyloid clearance in Alzh 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4225" y="1524000"/>
            <a:ext cx="4840288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32214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Text Box 2"/>
          <p:cNvSpPr txBox="1">
            <a:spLocks noChangeArrowheads="1"/>
          </p:cNvSpPr>
          <p:nvPr/>
        </p:nvSpPr>
        <p:spPr bwMode="auto">
          <a:xfrm>
            <a:off x="2590800" y="3429000"/>
            <a:ext cx="3581400" cy="409575"/>
          </a:xfrm>
          <a:prstGeom prst="rect">
            <a:avLst/>
          </a:prstGeom>
          <a:noFill/>
          <a:ln w="12700">
            <a:solidFill>
              <a:srgbClr val="16165D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nl-NL" sz="2000" b="1" dirty="0" err="1">
                <a:solidFill>
                  <a:srgbClr val="16165D"/>
                </a:solidFill>
                <a:latin typeface="Century Gothic"/>
                <a:ea typeface="ＭＳ Ｐゴシック" charset="0"/>
                <a:cs typeface="Century Gothic"/>
              </a:rPr>
              <a:t>Amyloid</a:t>
            </a:r>
            <a:r>
              <a:rPr lang="nl-NL" sz="2000" b="1" dirty="0">
                <a:solidFill>
                  <a:srgbClr val="16165D"/>
                </a:solidFill>
                <a:latin typeface="Century Gothic"/>
                <a:ea typeface="ＭＳ Ｐゴシック" charset="0"/>
                <a:cs typeface="Century Gothic"/>
              </a:rPr>
              <a:t>-</a:t>
            </a:r>
            <a:r>
              <a:rPr lang="el-GR" sz="2000" b="1" dirty="0">
                <a:solidFill>
                  <a:srgbClr val="16165D"/>
                </a:solidFill>
                <a:latin typeface="Century Gothic"/>
                <a:ea typeface="ＭＳ Ｐゴシック" charset="0"/>
                <a:cs typeface="Century Gothic"/>
              </a:rPr>
              <a:t>β</a:t>
            </a:r>
            <a:r>
              <a:rPr lang="nl-NL" sz="2000" b="1" dirty="0">
                <a:solidFill>
                  <a:srgbClr val="16165D"/>
                </a:solidFill>
                <a:latin typeface="Century Gothic"/>
                <a:ea typeface="ＭＳ Ｐゴシック" charset="0"/>
                <a:cs typeface="Century Gothic"/>
              </a:rPr>
              <a:t> eiwit</a:t>
            </a:r>
            <a:endParaRPr lang="el-GR" sz="2000" b="1" dirty="0">
              <a:solidFill>
                <a:srgbClr val="16165D"/>
              </a:solidFill>
              <a:latin typeface="Century Gothic"/>
              <a:ea typeface="ＭＳ Ｐゴシック" charset="0"/>
              <a:cs typeface="Century Gothic"/>
            </a:endParaRPr>
          </a:p>
        </p:txBody>
      </p:sp>
      <p:sp>
        <p:nvSpPr>
          <p:cNvPr id="131075" name="Text Box 3"/>
          <p:cNvSpPr txBox="1">
            <a:spLocks noChangeArrowheads="1"/>
          </p:cNvSpPr>
          <p:nvPr/>
        </p:nvSpPr>
        <p:spPr bwMode="auto">
          <a:xfrm>
            <a:off x="2782239" y="1571625"/>
            <a:ext cx="2055522" cy="409575"/>
          </a:xfrm>
          <a:prstGeom prst="rect">
            <a:avLst/>
          </a:prstGeom>
          <a:noFill/>
          <a:ln w="12700">
            <a:solidFill>
              <a:srgbClr val="16165D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nl-NL" sz="2000" b="1" dirty="0">
                <a:solidFill>
                  <a:srgbClr val="16165D"/>
                </a:solidFill>
                <a:latin typeface="Century Gothic"/>
                <a:ea typeface="ＭＳ Ｐゴシック" charset="0"/>
                <a:cs typeface="Century Gothic"/>
              </a:rPr>
              <a:t>Veroudering</a:t>
            </a:r>
          </a:p>
        </p:txBody>
      </p:sp>
      <p:sp>
        <p:nvSpPr>
          <p:cNvPr id="131076" name="Text Box 4"/>
          <p:cNvSpPr txBox="1">
            <a:spLocks noChangeArrowheads="1"/>
          </p:cNvSpPr>
          <p:nvPr/>
        </p:nvSpPr>
        <p:spPr bwMode="auto">
          <a:xfrm>
            <a:off x="381093" y="148671"/>
            <a:ext cx="6448934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nl-NL" sz="3200" b="1" dirty="0" smtClean="0">
                <a:solidFill>
                  <a:srgbClr val="16165D"/>
                </a:solidFill>
                <a:latin typeface="Century Gothic"/>
                <a:ea typeface="ＭＳ Ｐゴシック" charset="0"/>
                <a:cs typeface="Century Gothic"/>
              </a:rPr>
              <a:t>Alzheimer: een multifactorieel ziektebeeld</a:t>
            </a:r>
            <a:endParaRPr lang="nl-NL" sz="3200" b="1" dirty="0">
              <a:solidFill>
                <a:srgbClr val="16165D"/>
              </a:solidFill>
              <a:latin typeface="Century Gothic"/>
              <a:ea typeface="ＭＳ Ｐゴシック" charset="0"/>
              <a:cs typeface="Century Gothic"/>
            </a:endParaRPr>
          </a:p>
        </p:txBody>
      </p:sp>
      <p:sp>
        <p:nvSpPr>
          <p:cNvPr id="131077" name="Text Box 5"/>
          <p:cNvSpPr txBox="1">
            <a:spLocks noChangeArrowheads="1"/>
          </p:cNvSpPr>
          <p:nvPr/>
        </p:nvSpPr>
        <p:spPr bwMode="auto">
          <a:xfrm>
            <a:off x="818132" y="2120900"/>
            <a:ext cx="990600" cy="317500"/>
          </a:xfrm>
          <a:prstGeom prst="rect">
            <a:avLst/>
          </a:prstGeom>
          <a:noFill/>
          <a:ln w="12700">
            <a:solidFill>
              <a:srgbClr val="16165D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nl-NL" sz="1400" b="1" dirty="0">
                <a:solidFill>
                  <a:srgbClr val="16165D"/>
                </a:solidFill>
                <a:latin typeface="Century Gothic"/>
                <a:ea typeface="ＭＳ Ｐゴシック" charset="0"/>
                <a:cs typeface="Century Gothic"/>
              </a:rPr>
              <a:t>Voeding</a:t>
            </a:r>
          </a:p>
        </p:txBody>
      </p:sp>
      <p:sp>
        <p:nvSpPr>
          <p:cNvPr id="131078" name="Text Box 6"/>
          <p:cNvSpPr txBox="1">
            <a:spLocks noChangeArrowheads="1"/>
          </p:cNvSpPr>
          <p:nvPr/>
        </p:nvSpPr>
        <p:spPr bwMode="auto">
          <a:xfrm>
            <a:off x="1991504" y="2120900"/>
            <a:ext cx="1676400" cy="317500"/>
          </a:xfrm>
          <a:prstGeom prst="rect">
            <a:avLst/>
          </a:prstGeom>
          <a:noFill/>
          <a:ln w="12700">
            <a:solidFill>
              <a:srgbClr val="16165D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nl-NL" sz="1400" b="1" dirty="0">
                <a:solidFill>
                  <a:srgbClr val="16165D"/>
                </a:solidFill>
                <a:latin typeface="Century Gothic"/>
                <a:ea typeface="ＭＳ Ｐゴシック" charset="0"/>
                <a:cs typeface="Century Gothic"/>
              </a:rPr>
              <a:t>Erfelijke factoren</a:t>
            </a:r>
          </a:p>
        </p:txBody>
      </p:sp>
      <p:sp>
        <p:nvSpPr>
          <p:cNvPr id="131079" name="Text Box 7"/>
          <p:cNvSpPr txBox="1">
            <a:spLocks noChangeArrowheads="1"/>
          </p:cNvSpPr>
          <p:nvPr/>
        </p:nvSpPr>
        <p:spPr bwMode="auto">
          <a:xfrm>
            <a:off x="3827669" y="2120900"/>
            <a:ext cx="3002265" cy="307777"/>
          </a:xfrm>
          <a:prstGeom prst="rect">
            <a:avLst/>
          </a:prstGeom>
          <a:noFill/>
          <a:ln w="12700">
            <a:solidFill>
              <a:srgbClr val="16165D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nl-NL" sz="1400" b="1" dirty="0">
                <a:solidFill>
                  <a:srgbClr val="16165D"/>
                </a:solidFill>
                <a:latin typeface="Century Gothic"/>
                <a:ea typeface="ＭＳ Ｐゴシック" charset="0"/>
                <a:cs typeface="Century Gothic"/>
              </a:rPr>
              <a:t>Hersenvaten en -doorbloeding</a:t>
            </a:r>
          </a:p>
        </p:txBody>
      </p:sp>
      <p:sp>
        <p:nvSpPr>
          <p:cNvPr id="131080" name="Text Box 8"/>
          <p:cNvSpPr txBox="1">
            <a:spLocks noChangeArrowheads="1"/>
          </p:cNvSpPr>
          <p:nvPr/>
        </p:nvSpPr>
        <p:spPr bwMode="auto">
          <a:xfrm>
            <a:off x="7057111" y="2120900"/>
            <a:ext cx="1219200" cy="317500"/>
          </a:xfrm>
          <a:prstGeom prst="rect">
            <a:avLst/>
          </a:prstGeom>
          <a:noFill/>
          <a:ln w="12700">
            <a:solidFill>
              <a:srgbClr val="16165D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nl-NL" sz="1400" b="1" dirty="0" smtClean="0">
                <a:solidFill>
                  <a:srgbClr val="16165D"/>
                </a:solidFill>
                <a:latin typeface="Century Gothic"/>
                <a:ea typeface="ＭＳ Ｐゴシック" charset="0"/>
                <a:cs typeface="Century Gothic"/>
              </a:rPr>
              <a:t>Stressoren</a:t>
            </a:r>
            <a:endParaRPr lang="nl-NL" sz="1400" b="1" dirty="0">
              <a:solidFill>
                <a:srgbClr val="16165D"/>
              </a:solidFill>
              <a:latin typeface="Century Gothic"/>
              <a:ea typeface="ＭＳ Ｐゴシック" charset="0"/>
              <a:cs typeface="Century Gothic"/>
            </a:endParaRPr>
          </a:p>
        </p:txBody>
      </p:sp>
      <p:sp>
        <p:nvSpPr>
          <p:cNvPr id="131081" name="AutoShape 9"/>
          <p:cNvSpPr>
            <a:spLocks noChangeArrowheads="1"/>
          </p:cNvSpPr>
          <p:nvPr/>
        </p:nvSpPr>
        <p:spPr bwMode="auto">
          <a:xfrm rot="2229358">
            <a:off x="1601744" y="2803893"/>
            <a:ext cx="912812" cy="318342"/>
          </a:xfrm>
          <a:prstGeom prst="rightArrow">
            <a:avLst>
              <a:gd name="adj1" fmla="val 50000"/>
              <a:gd name="adj2" fmla="val 184295"/>
            </a:avLst>
          </a:prstGeom>
          <a:noFill/>
          <a:ln w="9525">
            <a:solidFill>
              <a:srgbClr val="16165D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ＭＳ Ｐゴシック" charset="0"/>
            </a:endParaRPr>
          </a:p>
        </p:txBody>
      </p:sp>
      <p:sp>
        <p:nvSpPr>
          <p:cNvPr id="131082" name="AutoShape 10"/>
          <p:cNvSpPr>
            <a:spLocks noChangeArrowheads="1"/>
          </p:cNvSpPr>
          <p:nvPr/>
        </p:nvSpPr>
        <p:spPr bwMode="auto">
          <a:xfrm rot="-2242252">
            <a:off x="6446349" y="2803995"/>
            <a:ext cx="914400" cy="302487"/>
          </a:xfrm>
          <a:prstGeom prst="leftArrow">
            <a:avLst>
              <a:gd name="adj1" fmla="val 50000"/>
              <a:gd name="adj2" fmla="val 150000"/>
            </a:avLst>
          </a:prstGeom>
          <a:noFill/>
          <a:ln w="9525">
            <a:solidFill>
              <a:srgbClr val="16165D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ＭＳ Ｐゴシック" charset="0"/>
            </a:endParaRPr>
          </a:p>
        </p:txBody>
      </p:sp>
      <p:sp>
        <p:nvSpPr>
          <p:cNvPr id="131083" name="AutoShape 11"/>
          <p:cNvSpPr>
            <a:spLocks noChangeArrowheads="1"/>
          </p:cNvSpPr>
          <p:nvPr/>
        </p:nvSpPr>
        <p:spPr bwMode="auto">
          <a:xfrm rot="3828734">
            <a:off x="2985678" y="2760120"/>
            <a:ext cx="668163" cy="344929"/>
          </a:xfrm>
          <a:prstGeom prst="rightArrow">
            <a:avLst>
              <a:gd name="adj1" fmla="val 50000"/>
              <a:gd name="adj2" fmla="val 95745"/>
            </a:avLst>
          </a:prstGeom>
          <a:noFill/>
          <a:ln w="9525">
            <a:solidFill>
              <a:srgbClr val="16165D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ＭＳ Ｐゴシック" charset="0"/>
            </a:endParaRPr>
          </a:p>
        </p:txBody>
      </p:sp>
      <p:sp>
        <p:nvSpPr>
          <p:cNvPr id="131084" name="AutoShape 12"/>
          <p:cNvSpPr>
            <a:spLocks noChangeArrowheads="1"/>
          </p:cNvSpPr>
          <p:nvPr/>
        </p:nvSpPr>
        <p:spPr bwMode="auto">
          <a:xfrm rot="-3827317">
            <a:off x="4956912" y="2798921"/>
            <a:ext cx="554037" cy="325280"/>
          </a:xfrm>
          <a:prstGeom prst="leftArrow">
            <a:avLst>
              <a:gd name="adj1" fmla="val 50000"/>
              <a:gd name="adj2" fmla="val 90885"/>
            </a:avLst>
          </a:prstGeom>
          <a:noFill/>
          <a:ln w="9525">
            <a:solidFill>
              <a:srgbClr val="16165D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ＭＳ Ｐゴシック" charset="0"/>
            </a:endParaRPr>
          </a:p>
        </p:txBody>
      </p:sp>
      <p:pic>
        <p:nvPicPr>
          <p:cNvPr id="131093" name="Picture 21" descr="Ageing rembrandt 3"/>
          <p:cNvPicPr>
            <a:picLocks noChangeAspect="1" noChangeArrowheads="1"/>
          </p:cNvPicPr>
          <p:nvPr/>
        </p:nvPicPr>
        <p:blipFill>
          <a:blip r:embed="rId3">
            <a:lum bright="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9789" y="152400"/>
            <a:ext cx="151765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21144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Text Box 2"/>
          <p:cNvSpPr txBox="1">
            <a:spLocks noChangeArrowheads="1"/>
          </p:cNvSpPr>
          <p:nvPr/>
        </p:nvSpPr>
        <p:spPr bwMode="auto">
          <a:xfrm>
            <a:off x="2590800" y="3429000"/>
            <a:ext cx="3581400" cy="409575"/>
          </a:xfrm>
          <a:prstGeom prst="rect">
            <a:avLst/>
          </a:prstGeom>
          <a:noFill/>
          <a:ln w="12700">
            <a:solidFill>
              <a:srgbClr val="16165D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nl-NL" sz="2000" b="1" dirty="0" err="1">
                <a:solidFill>
                  <a:srgbClr val="16165D"/>
                </a:solidFill>
                <a:latin typeface="Century Gothic"/>
                <a:ea typeface="ＭＳ Ｐゴシック" charset="0"/>
                <a:cs typeface="Century Gothic"/>
              </a:rPr>
              <a:t>Amyloid</a:t>
            </a:r>
            <a:r>
              <a:rPr lang="nl-NL" sz="2000" b="1" dirty="0">
                <a:solidFill>
                  <a:srgbClr val="16165D"/>
                </a:solidFill>
                <a:latin typeface="Century Gothic"/>
                <a:ea typeface="ＭＳ Ｐゴシック" charset="0"/>
                <a:cs typeface="Century Gothic"/>
              </a:rPr>
              <a:t>-</a:t>
            </a:r>
            <a:r>
              <a:rPr lang="el-GR" sz="2000" b="1" dirty="0">
                <a:solidFill>
                  <a:srgbClr val="16165D"/>
                </a:solidFill>
                <a:latin typeface="Century Gothic"/>
                <a:ea typeface="ＭＳ Ｐゴシック" charset="0"/>
                <a:cs typeface="Century Gothic"/>
              </a:rPr>
              <a:t>β</a:t>
            </a:r>
            <a:r>
              <a:rPr lang="nl-NL" sz="2000" b="1" dirty="0">
                <a:solidFill>
                  <a:srgbClr val="16165D"/>
                </a:solidFill>
                <a:latin typeface="Century Gothic"/>
                <a:ea typeface="ＭＳ Ｐゴシック" charset="0"/>
                <a:cs typeface="Century Gothic"/>
              </a:rPr>
              <a:t> eiwit</a:t>
            </a:r>
            <a:endParaRPr lang="el-GR" sz="2000" b="1" dirty="0">
              <a:solidFill>
                <a:srgbClr val="16165D"/>
              </a:solidFill>
              <a:latin typeface="Century Gothic"/>
              <a:ea typeface="ＭＳ Ｐゴシック" charset="0"/>
              <a:cs typeface="Century Gothic"/>
            </a:endParaRPr>
          </a:p>
        </p:txBody>
      </p:sp>
      <p:sp>
        <p:nvSpPr>
          <p:cNvPr id="131075" name="Text Box 3"/>
          <p:cNvSpPr txBox="1">
            <a:spLocks noChangeArrowheads="1"/>
          </p:cNvSpPr>
          <p:nvPr/>
        </p:nvSpPr>
        <p:spPr bwMode="auto">
          <a:xfrm>
            <a:off x="2782239" y="1571625"/>
            <a:ext cx="2055522" cy="409575"/>
          </a:xfrm>
          <a:prstGeom prst="rect">
            <a:avLst/>
          </a:prstGeom>
          <a:noFill/>
          <a:ln w="12700">
            <a:solidFill>
              <a:srgbClr val="16165D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nl-NL" sz="2000" b="1" dirty="0">
                <a:solidFill>
                  <a:srgbClr val="16165D"/>
                </a:solidFill>
                <a:latin typeface="Century Gothic"/>
                <a:ea typeface="ＭＳ Ｐゴシック" charset="0"/>
                <a:cs typeface="Century Gothic"/>
              </a:rPr>
              <a:t>Veroudering</a:t>
            </a:r>
          </a:p>
        </p:txBody>
      </p:sp>
      <p:sp>
        <p:nvSpPr>
          <p:cNvPr id="131076" name="Text Box 4"/>
          <p:cNvSpPr txBox="1">
            <a:spLocks noChangeArrowheads="1"/>
          </p:cNvSpPr>
          <p:nvPr/>
        </p:nvSpPr>
        <p:spPr bwMode="auto">
          <a:xfrm>
            <a:off x="381093" y="148671"/>
            <a:ext cx="6448934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nl-NL" sz="3200" b="1" dirty="0" smtClean="0">
                <a:solidFill>
                  <a:srgbClr val="16165D"/>
                </a:solidFill>
                <a:latin typeface="Century Gothic"/>
                <a:ea typeface="ＭＳ Ｐゴシック" charset="0"/>
                <a:cs typeface="Century Gothic"/>
              </a:rPr>
              <a:t>Alzheimer: een multifactorieel ziektebeeld</a:t>
            </a:r>
            <a:endParaRPr lang="nl-NL" sz="3200" b="1" dirty="0">
              <a:solidFill>
                <a:srgbClr val="16165D"/>
              </a:solidFill>
              <a:latin typeface="Century Gothic"/>
              <a:ea typeface="ＭＳ Ｐゴシック" charset="0"/>
              <a:cs typeface="Century Gothic"/>
            </a:endParaRPr>
          </a:p>
        </p:txBody>
      </p:sp>
      <p:sp>
        <p:nvSpPr>
          <p:cNvPr id="131077" name="Text Box 5"/>
          <p:cNvSpPr txBox="1">
            <a:spLocks noChangeArrowheads="1"/>
          </p:cNvSpPr>
          <p:nvPr/>
        </p:nvSpPr>
        <p:spPr bwMode="auto">
          <a:xfrm>
            <a:off x="818132" y="2120900"/>
            <a:ext cx="990600" cy="317500"/>
          </a:xfrm>
          <a:prstGeom prst="rect">
            <a:avLst/>
          </a:prstGeom>
          <a:noFill/>
          <a:ln w="12700">
            <a:solidFill>
              <a:srgbClr val="16165D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nl-NL" sz="1400" b="1" dirty="0">
                <a:solidFill>
                  <a:srgbClr val="16165D"/>
                </a:solidFill>
                <a:latin typeface="Century Gothic"/>
                <a:ea typeface="ＭＳ Ｐゴシック" charset="0"/>
                <a:cs typeface="Century Gothic"/>
              </a:rPr>
              <a:t>Voeding</a:t>
            </a:r>
          </a:p>
        </p:txBody>
      </p:sp>
      <p:sp>
        <p:nvSpPr>
          <p:cNvPr id="131078" name="Text Box 6"/>
          <p:cNvSpPr txBox="1">
            <a:spLocks noChangeArrowheads="1"/>
          </p:cNvSpPr>
          <p:nvPr/>
        </p:nvSpPr>
        <p:spPr bwMode="auto">
          <a:xfrm>
            <a:off x="1991504" y="2120900"/>
            <a:ext cx="1676400" cy="317500"/>
          </a:xfrm>
          <a:prstGeom prst="rect">
            <a:avLst/>
          </a:prstGeom>
          <a:noFill/>
          <a:ln w="12700">
            <a:solidFill>
              <a:srgbClr val="16165D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nl-NL" sz="1400" b="1" dirty="0">
                <a:solidFill>
                  <a:srgbClr val="16165D"/>
                </a:solidFill>
                <a:latin typeface="Century Gothic"/>
                <a:ea typeface="ＭＳ Ｐゴシック" charset="0"/>
                <a:cs typeface="Century Gothic"/>
              </a:rPr>
              <a:t>Erfelijke factoren</a:t>
            </a:r>
          </a:p>
        </p:txBody>
      </p:sp>
      <p:sp>
        <p:nvSpPr>
          <p:cNvPr id="131079" name="Text Box 7"/>
          <p:cNvSpPr txBox="1">
            <a:spLocks noChangeArrowheads="1"/>
          </p:cNvSpPr>
          <p:nvPr/>
        </p:nvSpPr>
        <p:spPr bwMode="auto">
          <a:xfrm>
            <a:off x="3827669" y="2120900"/>
            <a:ext cx="3002265" cy="307777"/>
          </a:xfrm>
          <a:prstGeom prst="rect">
            <a:avLst/>
          </a:prstGeom>
          <a:noFill/>
          <a:ln w="12700">
            <a:solidFill>
              <a:srgbClr val="16165D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nl-NL" sz="1400" b="1" dirty="0">
                <a:solidFill>
                  <a:srgbClr val="16165D"/>
                </a:solidFill>
                <a:latin typeface="Century Gothic"/>
                <a:ea typeface="ＭＳ Ｐゴシック" charset="0"/>
                <a:cs typeface="Century Gothic"/>
              </a:rPr>
              <a:t>Hersenvaten en -doorbloeding</a:t>
            </a:r>
          </a:p>
        </p:txBody>
      </p:sp>
      <p:sp>
        <p:nvSpPr>
          <p:cNvPr id="131080" name="Text Box 8"/>
          <p:cNvSpPr txBox="1">
            <a:spLocks noChangeArrowheads="1"/>
          </p:cNvSpPr>
          <p:nvPr/>
        </p:nvSpPr>
        <p:spPr bwMode="auto">
          <a:xfrm>
            <a:off x="7057111" y="2120900"/>
            <a:ext cx="1219200" cy="317500"/>
          </a:xfrm>
          <a:prstGeom prst="rect">
            <a:avLst/>
          </a:prstGeom>
          <a:noFill/>
          <a:ln w="12700">
            <a:solidFill>
              <a:srgbClr val="16165D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nl-NL" sz="1400" b="1" dirty="0" smtClean="0">
                <a:solidFill>
                  <a:srgbClr val="16165D"/>
                </a:solidFill>
                <a:latin typeface="Century Gothic"/>
                <a:ea typeface="ＭＳ Ｐゴシック" charset="0"/>
                <a:cs typeface="Century Gothic"/>
              </a:rPr>
              <a:t>Stressoren</a:t>
            </a:r>
            <a:endParaRPr lang="nl-NL" sz="1400" b="1" dirty="0">
              <a:solidFill>
                <a:srgbClr val="16165D"/>
              </a:solidFill>
              <a:latin typeface="Century Gothic"/>
              <a:ea typeface="ＭＳ Ｐゴシック" charset="0"/>
              <a:cs typeface="Century Gothic"/>
            </a:endParaRPr>
          </a:p>
        </p:txBody>
      </p:sp>
      <p:sp>
        <p:nvSpPr>
          <p:cNvPr id="131081" name="AutoShape 9"/>
          <p:cNvSpPr>
            <a:spLocks noChangeArrowheads="1"/>
          </p:cNvSpPr>
          <p:nvPr/>
        </p:nvSpPr>
        <p:spPr bwMode="auto">
          <a:xfrm rot="2229358">
            <a:off x="1601744" y="2803893"/>
            <a:ext cx="912812" cy="318342"/>
          </a:xfrm>
          <a:prstGeom prst="rightArrow">
            <a:avLst>
              <a:gd name="adj1" fmla="val 50000"/>
              <a:gd name="adj2" fmla="val 184295"/>
            </a:avLst>
          </a:prstGeom>
          <a:noFill/>
          <a:ln w="9525">
            <a:solidFill>
              <a:srgbClr val="16165D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ＭＳ Ｐゴシック" charset="0"/>
            </a:endParaRPr>
          </a:p>
        </p:txBody>
      </p:sp>
      <p:sp>
        <p:nvSpPr>
          <p:cNvPr id="131082" name="AutoShape 10"/>
          <p:cNvSpPr>
            <a:spLocks noChangeArrowheads="1"/>
          </p:cNvSpPr>
          <p:nvPr/>
        </p:nvSpPr>
        <p:spPr bwMode="auto">
          <a:xfrm rot="-2242252">
            <a:off x="6446349" y="2803995"/>
            <a:ext cx="914400" cy="302487"/>
          </a:xfrm>
          <a:prstGeom prst="leftArrow">
            <a:avLst>
              <a:gd name="adj1" fmla="val 50000"/>
              <a:gd name="adj2" fmla="val 150000"/>
            </a:avLst>
          </a:prstGeom>
          <a:noFill/>
          <a:ln w="9525">
            <a:solidFill>
              <a:srgbClr val="16165D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ＭＳ Ｐゴシック" charset="0"/>
            </a:endParaRPr>
          </a:p>
        </p:txBody>
      </p:sp>
      <p:sp>
        <p:nvSpPr>
          <p:cNvPr id="131083" name="AutoShape 11"/>
          <p:cNvSpPr>
            <a:spLocks noChangeArrowheads="1"/>
          </p:cNvSpPr>
          <p:nvPr/>
        </p:nvSpPr>
        <p:spPr bwMode="auto">
          <a:xfrm rot="3828734">
            <a:off x="2985678" y="2760120"/>
            <a:ext cx="668163" cy="344929"/>
          </a:xfrm>
          <a:prstGeom prst="rightArrow">
            <a:avLst>
              <a:gd name="adj1" fmla="val 50000"/>
              <a:gd name="adj2" fmla="val 95745"/>
            </a:avLst>
          </a:prstGeom>
          <a:noFill/>
          <a:ln w="9525">
            <a:solidFill>
              <a:srgbClr val="16165D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ＭＳ Ｐゴシック" charset="0"/>
            </a:endParaRPr>
          </a:p>
        </p:txBody>
      </p:sp>
      <p:sp>
        <p:nvSpPr>
          <p:cNvPr id="131084" name="AutoShape 12"/>
          <p:cNvSpPr>
            <a:spLocks noChangeArrowheads="1"/>
          </p:cNvSpPr>
          <p:nvPr/>
        </p:nvSpPr>
        <p:spPr bwMode="auto">
          <a:xfrm rot="-3827317">
            <a:off x="4956912" y="2798921"/>
            <a:ext cx="554037" cy="325280"/>
          </a:xfrm>
          <a:prstGeom prst="leftArrow">
            <a:avLst>
              <a:gd name="adj1" fmla="val 50000"/>
              <a:gd name="adj2" fmla="val 90885"/>
            </a:avLst>
          </a:prstGeom>
          <a:noFill/>
          <a:ln w="9525">
            <a:solidFill>
              <a:srgbClr val="16165D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ＭＳ Ｐゴシック" charset="0"/>
            </a:endParaRPr>
          </a:p>
        </p:txBody>
      </p:sp>
      <p:pic>
        <p:nvPicPr>
          <p:cNvPr id="131093" name="Picture 21" descr="Ageing rembrandt 3"/>
          <p:cNvPicPr>
            <a:picLocks noChangeAspect="1" noChangeArrowheads="1"/>
          </p:cNvPicPr>
          <p:nvPr/>
        </p:nvPicPr>
        <p:blipFill>
          <a:blip r:embed="rId2">
            <a:lum bright="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9789" y="152400"/>
            <a:ext cx="151765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 Box 15"/>
          <p:cNvSpPr txBox="1">
            <a:spLocks noChangeArrowheads="1"/>
          </p:cNvSpPr>
          <p:nvPr/>
        </p:nvSpPr>
        <p:spPr bwMode="auto">
          <a:xfrm>
            <a:off x="990600" y="4178300"/>
            <a:ext cx="2286000" cy="317500"/>
          </a:xfrm>
          <a:prstGeom prst="rect">
            <a:avLst/>
          </a:prstGeom>
          <a:noFill/>
          <a:ln w="12700">
            <a:solidFill>
              <a:srgbClr val="16165D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nl-NL" sz="1400" b="1" dirty="0">
                <a:solidFill>
                  <a:srgbClr val="16165D"/>
                </a:solidFill>
                <a:latin typeface="Century Gothic"/>
                <a:ea typeface="ＭＳ Ｐゴシック" charset="0"/>
                <a:cs typeface="Century Gothic"/>
              </a:rPr>
              <a:t>Afvoer via hersenvaten</a:t>
            </a:r>
          </a:p>
        </p:txBody>
      </p:sp>
      <p:sp>
        <p:nvSpPr>
          <p:cNvPr id="21" name="AutoShape 23"/>
          <p:cNvSpPr>
            <a:spLocks noChangeArrowheads="1"/>
          </p:cNvSpPr>
          <p:nvPr/>
        </p:nvSpPr>
        <p:spPr bwMode="auto">
          <a:xfrm rot="10800000">
            <a:off x="3429000" y="4038600"/>
            <a:ext cx="457200" cy="457200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noFill/>
          <a:ln w="9525">
            <a:solidFill>
              <a:srgbClr val="16165D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14588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Text Box 2"/>
          <p:cNvSpPr txBox="1">
            <a:spLocks noChangeArrowheads="1"/>
          </p:cNvSpPr>
          <p:nvPr/>
        </p:nvSpPr>
        <p:spPr bwMode="auto">
          <a:xfrm>
            <a:off x="2590800" y="3429000"/>
            <a:ext cx="3581400" cy="409575"/>
          </a:xfrm>
          <a:prstGeom prst="rect">
            <a:avLst/>
          </a:prstGeom>
          <a:noFill/>
          <a:ln w="12700">
            <a:solidFill>
              <a:srgbClr val="16165D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nl-NL" sz="2000" b="1" dirty="0" err="1">
                <a:solidFill>
                  <a:srgbClr val="16165D"/>
                </a:solidFill>
                <a:latin typeface="Century Gothic"/>
                <a:ea typeface="ＭＳ Ｐゴシック" charset="0"/>
                <a:cs typeface="Century Gothic"/>
              </a:rPr>
              <a:t>Amyloid</a:t>
            </a:r>
            <a:r>
              <a:rPr lang="nl-NL" sz="2000" b="1" dirty="0">
                <a:solidFill>
                  <a:srgbClr val="16165D"/>
                </a:solidFill>
                <a:latin typeface="Century Gothic"/>
                <a:ea typeface="ＭＳ Ｐゴシック" charset="0"/>
                <a:cs typeface="Century Gothic"/>
              </a:rPr>
              <a:t>-</a:t>
            </a:r>
            <a:r>
              <a:rPr lang="el-GR" sz="2000" b="1" dirty="0">
                <a:solidFill>
                  <a:srgbClr val="16165D"/>
                </a:solidFill>
                <a:latin typeface="Century Gothic"/>
                <a:ea typeface="ＭＳ Ｐゴシック" charset="0"/>
                <a:cs typeface="Century Gothic"/>
              </a:rPr>
              <a:t>β</a:t>
            </a:r>
            <a:r>
              <a:rPr lang="nl-NL" sz="2000" b="1" dirty="0">
                <a:solidFill>
                  <a:srgbClr val="16165D"/>
                </a:solidFill>
                <a:latin typeface="Century Gothic"/>
                <a:ea typeface="ＭＳ Ｐゴシック" charset="0"/>
                <a:cs typeface="Century Gothic"/>
              </a:rPr>
              <a:t> eiwit</a:t>
            </a:r>
            <a:endParaRPr lang="el-GR" sz="2000" b="1" dirty="0">
              <a:solidFill>
                <a:srgbClr val="16165D"/>
              </a:solidFill>
              <a:latin typeface="Century Gothic"/>
              <a:ea typeface="ＭＳ Ｐゴシック" charset="0"/>
              <a:cs typeface="Century Gothic"/>
            </a:endParaRPr>
          </a:p>
        </p:txBody>
      </p:sp>
      <p:sp>
        <p:nvSpPr>
          <p:cNvPr id="131075" name="Text Box 3"/>
          <p:cNvSpPr txBox="1">
            <a:spLocks noChangeArrowheads="1"/>
          </p:cNvSpPr>
          <p:nvPr/>
        </p:nvSpPr>
        <p:spPr bwMode="auto">
          <a:xfrm>
            <a:off x="2782239" y="1571625"/>
            <a:ext cx="2055522" cy="409575"/>
          </a:xfrm>
          <a:prstGeom prst="rect">
            <a:avLst/>
          </a:prstGeom>
          <a:noFill/>
          <a:ln w="12700">
            <a:solidFill>
              <a:srgbClr val="16165D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nl-NL" sz="2000" b="1" dirty="0">
                <a:solidFill>
                  <a:srgbClr val="16165D"/>
                </a:solidFill>
                <a:latin typeface="Century Gothic"/>
                <a:ea typeface="ＭＳ Ｐゴシック" charset="0"/>
                <a:cs typeface="Century Gothic"/>
              </a:rPr>
              <a:t>Veroudering</a:t>
            </a:r>
          </a:p>
        </p:txBody>
      </p:sp>
      <p:sp>
        <p:nvSpPr>
          <p:cNvPr id="131076" name="Text Box 4"/>
          <p:cNvSpPr txBox="1">
            <a:spLocks noChangeArrowheads="1"/>
          </p:cNvSpPr>
          <p:nvPr/>
        </p:nvSpPr>
        <p:spPr bwMode="auto">
          <a:xfrm>
            <a:off x="381093" y="148671"/>
            <a:ext cx="6448934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nl-NL" sz="3200" b="1" dirty="0" smtClean="0">
                <a:solidFill>
                  <a:srgbClr val="16165D"/>
                </a:solidFill>
                <a:latin typeface="Century Gothic"/>
                <a:ea typeface="ＭＳ Ｐゴシック" charset="0"/>
                <a:cs typeface="Century Gothic"/>
              </a:rPr>
              <a:t>Alzheimer: een multifactorieel ziektebeeld</a:t>
            </a:r>
            <a:endParaRPr lang="nl-NL" sz="3200" b="1" dirty="0">
              <a:solidFill>
                <a:srgbClr val="16165D"/>
              </a:solidFill>
              <a:latin typeface="Century Gothic"/>
              <a:ea typeface="ＭＳ Ｐゴシック" charset="0"/>
              <a:cs typeface="Century Gothic"/>
            </a:endParaRPr>
          </a:p>
        </p:txBody>
      </p:sp>
      <p:sp>
        <p:nvSpPr>
          <p:cNvPr id="131077" name="Text Box 5"/>
          <p:cNvSpPr txBox="1">
            <a:spLocks noChangeArrowheads="1"/>
          </p:cNvSpPr>
          <p:nvPr/>
        </p:nvSpPr>
        <p:spPr bwMode="auto">
          <a:xfrm>
            <a:off x="818132" y="2120900"/>
            <a:ext cx="990600" cy="317500"/>
          </a:xfrm>
          <a:prstGeom prst="rect">
            <a:avLst/>
          </a:prstGeom>
          <a:noFill/>
          <a:ln w="12700">
            <a:solidFill>
              <a:srgbClr val="16165D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nl-NL" sz="1400" b="1" dirty="0">
                <a:solidFill>
                  <a:srgbClr val="16165D"/>
                </a:solidFill>
                <a:latin typeface="Century Gothic"/>
                <a:ea typeface="ＭＳ Ｐゴシック" charset="0"/>
                <a:cs typeface="Century Gothic"/>
              </a:rPr>
              <a:t>Voeding</a:t>
            </a:r>
          </a:p>
        </p:txBody>
      </p:sp>
      <p:sp>
        <p:nvSpPr>
          <p:cNvPr id="131078" name="Text Box 6"/>
          <p:cNvSpPr txBox="1">
            <a:spLocks noChangeArrowheads="1"/>
          </p:cNvSpPr>
          <p:nvPr/>
        </p:nvSpPr>
        <p:spPr bwMode="auto">
          <a:xfrm>
            <a:off x="1991504" y="2120900"/>
            <a:ext cx="1676400" cy="317500"/>
          </a:xfrm>
          <a:prstGeom prst="rect">
            <a:avLst/>
          </a:prstGeom>
          <a:noFill/>
          <a:ln w="12700">
            <a:solidFill>
              <a:srgbClr val="16165D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nl-NL" sz="1400" b="1" dirty="0">
                <a:solidFill>
                  <a:srgbClr val="16165D"/>
                </a:solidFill>
                <a:latin typeface="Century Gothic"/>
                <a:ea typeface="ＭＳ Ｐゴシック" charset="0"/>
                <a:cs typeface="Century Gothic"/>
              </a:rPr>
              <a:t>Erfelijke factoren</a:t>
            </a:r>
          </a:p>
        </p:txBody>
      </p:sp>
      <p:sp>
        <p:nvSpPr>
          <p:cNvPr id="131079" name="Text Box 7"/>
          <p:cNvSpPr txBox="1">
            <a:spLocks noChangeArrowheads="1"/>
          </p:cNvSpPr>
          <p:nvPr/>
        </p:nvSpPr>
        <p:spPr bwMode="auto">
          <a:xfrm>
            <a:off x="3827669" y="2120900"/>
            <a:ext cx="3002265" cy="307777"/>
          </a:xfrm>
          <a:prstGeom prst="rect">
            <a:avLst/>
          </a:prstGeom>
          <a:noFill/>
          <a:ln w="12700">
            <a:solidFill>
              <a:srgbClr val="16165D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nl-NL" sz="1400" b="1" dirty="0">
                <a:solidFill>
                  <a:srgbClr val="16165D"/>
                </a:solidFill>
                <a:latin typeface="Century Gothic"/>
                <a:ea typeface="ＭＳ Ｐゴシック" charset="0"/>
                <a:cs typeface="Century Gothic"/>
              </a:rPr>
              <a:t>Hersenvaten en -doorbloeding</a:t>
            </a:r>
          </a:p>
        </p:txBody>
      </p:sp>
      <p:sp>
        <p:nvSpPr>
          <p:cNvPr id="131080" name="Text Box 8"/>
          <p:cNvSpPr txBox="1">
            <a:spLocks noChangeArrowheads="1"/>
          </p:cNvSpPr>
          <p:nvPr/>
        </p:nvSpPr>
        <p:spPr bwMode="auto">
          <a:xfrm>
            <a:off x="7057111" y="2120900"/>
            <a:ext cx="1219200" cy="317500"/>
          </a:xfrm>
          <a:prstGeom prst="rect">
            <a:avLst/>
          </a:prstGeom>
          <a:noFill/>
          <a:ln w="12700">
            <a:solidFill>
              <a:srgbClr val="16165D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nl-NL" sz="1400" b="1" dirty="0" smtClean="0">
                <a:solidFill>
                  <a:srgbClr val="16165D"/>
                </a:solidFill>
                <a:latin typeface="Century Gothic"/>
                <a:ea typeface="ＭＳ Ｐゴシック" charset="0"/>
                <a:cs typeface="Century Gothic"/>
              </a:rPr>
              <a:t>Stressoren</a:t>
            </a:r>
            <a:endParaRPr lang="nl-NL" sz="1400" b="1" dirty="0">
              <a:solidFill>
                <a:srgbClr val="16165D"/>
              </a:solidFill>
              <a:latin typeface="Century Gothic"/>
              <a:ea typeface="ＭＳ Ｐゴシック" charset="0"/>
              <a:cs typeface="Century Gothic"/>
            </a:endParaRPr>
          </a:p>
        </p:txBody>
      </p:sp>
      <p:sp>
        <p:nvSpPr>
          <p:cNvPr id="131081" name="AutoShape 9"/>
          <p:cNvSpPr>
            <a:spLocks noChangeArrowheads="1"/>
          </p:cNvSpPr>
          <p:nvPr/>
        </p:nvSpPr>
        <p:spPr bwMode="auto">
          <a:xfrm rot="2229358">
            <a:off x="1601744" y="2803893"/>
            <a:ext cx="912812" cy="318342"/>
          </a:xfrm>
          <a:prstGeom prst="rightArrow">
            <a:avLst>
              <a:gd name="adj1" fmla="val 50000"/>
              <a:gd name="adj2" fmla="val 184295"/>
            </a:avLst>
          </a:prstGeom>
          <a:noFill/>
          <a:ln w="9525">
            <a:solidFill>
              <a:srgbClr val="16165D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ＭＳ Ｐゴシック" charset="0"/>
            </a:endParaRPr>
          </a:p>
        </p:txBody>
      </p:sp>
      <p:sp>
        <p:nvSpPr>
          <p:cNvPr id="131082" name="AutoShape 10"/>
          <p:cNvSpPr>
            <a:spLocks noChangeArrowheads="1"/>
          </p:cNvSpPr>
          <p:nvPr/>
        </p:nvSpPr>
        <p:spPr bwMode="auto">
          <a:xfrm rot="-2242252">
            <a:off x="6446349" y="2803995"/>
            <a:ext cx="914400" cy="302487"/>
          </a:xfrm>
          <a:prstGeom prst="leftArrow">
            <a:avLst>
              <a:gd name="adj1" fmla="val 50000"/>
              <a:gd name="adj2" fmla="val 150000"/>
            </a:avLst>
          </a:prstGeom>
          <a:noFill/>
          <a:ln w="9525">
            <a:solidFill>
              <a:srgbClr val="16165D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ＭＳ Ｐゴシック" charset="0"/>
            </a:endParaRPr>
          </a:p>
        </p:txBody>
      </p:sp>
      <p:sp>
        <p:nvSpPr>
          <p:cNvPr id="131083" name="AutoShape 11"/>
          <p:cNvSpPr>
            <a:spLocks noChangeArrowheads="1"/>
          </p:cNvSpPr>
          <p:nvPr/>
        </p:nvSpPr>
        <p:spPr bwMode="auto">
          <a:xfrm rot="3828734">
            <a:off x="2985678" y="2760120"/>
            <a:ext cx="668163" cy="344929"/>
          </a:xfrm>
          <a:prstGeom prst="rightArrow">
            <a:avLst>
              <a:gd name="adj1" fmla="val 50000"/>
              <a:gd name="adj2" fmla="val 95745"/>
            </a:avLst>
          </a:prstGeom>
          <a:noFill/>
          <a:ln w="9525">
            <a:solidFill>
              <a:srgbClr val="16165D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ＭＳ Ｐゴシック" charset="0"/>
            </a:endParaRPr>
          </a:p>
        </p:txBody>
      </p:sp>
      <p:sp>
        <p:nvSpPr>
          <p:cNvPr id="131084" name="AutoShape 12"/>
          <p:cNvSpPr>
            <a:spLocks noChangeArrowheads="1"/>
          </p:cNvSpPr>
          <p:nvPr/>
        </p:nvSpPr>
        <p:spPr bwMode="auto">
          <a:xfrm rot="-3827317">
            <a:off x="4956912" y="2798921"/>
            <a:ext cx="554037" cy="325280"/>
          </a:xfrm>
          <a:prstGeom prst="leftArrow">
            <a:avLst>
              <a:gd name="adj1" fmla="val 50000"/>
              <a:gd name="adj2" fmla="val 90885"/>
            </a:avLst>
          </a:prstGeom>
          <a:noFill/>
          <a:ln w="9525">
            <a:solidFill>
              <a:srgbClr val="16165D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ＭＳ Ｐゴシック" charset="0"/>
            </a:endParaRPr>
          </a:p>
        </p:txBody>
      </p:sp>
      <p:pic>
        <p:nvPicPr>
          <p:cNvPr id="131093" name="Picture 21" descr="Ageing rembrandt 3"/>
          <p:cNvPicPr>
            <a:picLocks noChangeAspect="1" noChangeArrowheads="1"/>
          </p:cNvPicPr>
          <p:nvPr/>
        </p:nvPicPr>
        <p:blipFill>
          <a:blip r:embed="rId2">
            <a:lum bright="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9789" y="152400"/>
            <a:ext cx="151765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 Box 15"/>
          <p:cNvSpPr txBox="1">
            <a:spLocks noChangeArrowheads="1"/>
          </p:cNvSpPr>
          <p:nvPr/>
        </p:nvSpPr>
        <p:spPr bwMode="auto">
          <a:xfrm>
            <a:off x="990600" y="4178300"/>
            <a:ext cx="2286000" cy="317500"/>
          </a:xfrm>
          <a:prstGeom prst="rect">
            <a:avLst/>
          </a:prstGeom>
          <a:noFill/>
          <a:ln w="12700">
            <a:solidFill>
              <a:srgbClr val="16165D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nl-NL" sz="1400" b="1" dirty="0">
                <a:solidFill>
                  <a:srgbClr val="16165D"/>
                </a:solidFill>
                <a:latin typeface="Century Gothic"/>
                <a:ea typeface="ＭＳ Ｐゴシック" charset="0"/>
                <a:cs typeface="Century Gothic"/>
              </a:rPr>
              <a:t>Afvoer via hersenvaten</a:t>
            </a:r>
          </a:p>
        </p:txBody>
      </p:sp>
      <p:sp>
        <p:nvSpPr>
          <p:cNvPr id="21" name="AutoShape 23"/>
          <p:cNvSpPr>
            <a:spLocks noChangeArrowheads="1"/>
          </p:cNvSpPr>
          <p:nvPr/>
        </p:nvSpPr>
        <p:spPr bwMode="auto">
          <a:xfrm rot="10800000">
            <a:off x="3429000" y="4038600"/>
            <a:ext cx="457200" cy="457200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noFill/>
          <a:ln w="9525">
            <a:solidFill>
              <a:srgbClr val="16165D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ＭＳ Ｐゴシック" charset="0"/>
            </a:endParaRPr>
          </a:p>
        </p:txBody>
      </p:sp>
      <p:sp>
        <p:nvSpPr>
          <p:cNvPr id="22" name="Rectangle 20"/>
          <p:cNvSpPr>
            <a:spLocks noChangeArrowheads="1"/>
          </p:cNvSpPr>
          <p:nvPr/>
        </p:nvSpPr>
        <p:spPr bwMode="auto">
          <a:xfrm rot="3011666">
            <a:off x="3429000" y="4267200"/>
            <a:ext cx="685800" cy="76200"/>
          </a:xfrm>
          <a:prstGeom prst="rect">
            <a:avLst/>
          </a:prstGeom>
          <a:solidFill>
            <a:srgbClr val="FF0000"/>
          </a:solidFill>
          <a:ln w="1905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58464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Text Box 2"/>
          <p:cNvSpPr txBox="1">
            <a:spLocks noChangeArrowheads="1"/>
          </p:cNvSpPr>
          <p:nvPr/>
        </p:nvSpPr>
        <p:spPr bwMode="auto">
          <a:xfrm>
            <a:off x="2590800" y="3429000"/>
            <a:ext cx="3581400" cy="409575"/>
          </a:xfrm>
          <a:prstGeom prst="rect">
            <a:avLst/>
          </a:prstGeom>
          <a:noFill/>
          <a:ln w="12700">
            <a:solidFill>
              <a:srgbClr val="16165D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nl-NL" sz="2000" b="1" dirty="0" err="1">
                <a:solidFill>
                  <a:srgbClr val="16165D"/>
                </a:solidFill>
                <a:latin typeface="Century Gothic"/>
                <a:ea typeface="ＭＳ Ｐゴシック" charset="0"/>
                <a:cs typeface="Century Gothic"/>
              </a:rPr>
              <a:t>Amyloid</a:t>
            </a:r>
            <a:r>
              <a:rPr lang="nl-NL" sz="2000" b="1" dirty="0">
                <a:solidFill>
                  <a:srgbClr val="16165D"/>
                </a:solidFill>
                <a:latin typeface="Century Gothic"/>
                <a:ea typeface="ＭＳ Ｐゴシック" charset="0"/>
                <a:cs typeface="Century Gothic"/>
              </a:rPr>
              <a:t>-</a:t>
            </a:r>
            <a:r>
              <a:rPr lang="el-GR" sz="2000" b="1" dirty="0">
                <a:solidFill>
                  <a:srgbClr val="16165D"/>
                </a:solidFill>
                <a:latin typeface="Century Gothic"/>
                <a:ea typeface="ＭＳ Ｐゴシック" charset="0"/>
                <a:cs typeface="Century Gothic"/>
              </a:rPr>
              <a:t>β</a:t>
            </a:r>
            <a:r>
              <a:rPr lang="nl-NL" sz="2000" b="1" dirty="0">
                <a:solidFill>
                  <a:srgbClr val="16165D"/>
                </a:solidFill>
                <a:latin typeface="Century Gothic"/>
                <a:ea typeface="ＭＳ Ｐゴシック" charset="0"/>
                <a:cs typeface="Century Gothic"/>
              </a:rPr>
              <a:t> eiwit</a:t>
            </a:r>
            <a:endParaRPr lang="el-GR" sz="2000" b="1" dirty="0">
              <a:solidFill>
                <a:srgbClr val="16165D"/>
              </a:solidFill>
              <a:latin typeface="Century Gothic"/>
              <a:ea typeface="ＭＳ Ｐゴシック" charset="0"/>
              <a:cs typeface="Century Gothic"/>
            </a:endParaRPr>
          </a:p>
        </p:txBody>
      </p:sp>
      <p:sp>
        <p:nvSpPr>
          <p:cNvPr id="131075" name="Text Box 3"/>
          <p:cNvSpPr txBox="1">
            <a:spLocks noChangeArrowheads="1"/>
          </p:cNvSpPr>
          <p:nvPr/>
        </p:nvSpPr>
        <p:spPr bwMode="auto">
          <a:xfrm>
            <a:off x="2782239" y="1571625"/>
            <a:ext cx="2055522" cy="409575"/>
          </a:xfrm>
          <a:prstGeom prst="rect">
            <a:avLst/>
          </a:prstGeom>
          <a:noFill/>
          <a:ln w="12700">
            <a:solidFill>
              <a:srgbClr val="16165D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nl-NL" sz="2000" b="1" dirty="0">
                <a:solidFill>
                  <a:srgbClr val="16165D"/>
                </a:solidFill>
                <a:latin typeface="Century Gothic"/>
                <a:ea typeface="ＭＳ Ｐゴシック" charset="0"/>
                <a:cs typeface="Century Gothic"/>
              </a:rPr>
              <a:t>Veroudering</a:t>
            </a:r>
          </a:p>
        </p:txBody>
      </p:sp>
      <p:sp>
        <p:nvSpPr>
          <p:cNvPr id="131076" name="Text Box 4"/>
          <p:cNvSpPr txBox="1">
            <a:spLocks noChangeArrowheads="1"/>
          </p:cNvSpPr>
          <p:nvPr/>
        </p:nvSpPr>
        <p:spPr bwMode="auto">
          <a:xfrm>
            <a:off x="381093" y="148671"/>
            <a:ext cx="6448934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nl-NL" sz="3200" b="1" dirty="0" smtClean="0">
                <a:solidFill>
                  <a:srgbClr val="16165D"/>
                </a:solidFill>
                <a:latin typeface="Century Gothic"/>
                <a:ea typeface="ＭＳ Ｐゴシック" charset="0"/>
                <a:cs typeface="Century Gothic"/>
              </a:rPr>
              <a:t>Alzheimer: een multifactorieel ziektebeeld</a:t>
            </a:r>
            <a:endParaRPr lang="nl-NL" sz="3200" b="1" dirty="0">
              <a:solidFill>
                <a:srgbClr val="16165D"/>
              </a:solidFill>
              <a:latin typeface="Century Gothic"/>
              <a:ea typeface="ＭＳ Ｐゴシック" charset="0"/>
              <a:cs typeface="Century Gothic"/>
            </a:endParaRPr>
          </a:p>
        </p:txBody>
      </p:sp>
      <p:sp>
        <p:nvSpPr>
          <p:cNvPr id="131077" name="Text Box 5"/>
          <p:cNvSpPr txBox="1">
            <a:spLocks noChangeArrowheads="1"/>
          </p:cNvSpPr>
          <p:nvPr/>
        </p:nvSpPr>
        <p:spPr bwMode="auto">
          <a:xfrm>
            <a:off x="818132" y="2120900"/>
            <a:ext cx="990600" cy="317500"/>
          </a:xfrm>
          <a:prstGeom prst="rect">
            <a:avLst/>
          </a:prstGeom>
          <a:noFill/>
          <a:ln w="12700">
            <a:solidFill>
              <a:srgbClr val="16165D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nl-NL" sz="1400" b="1" dirty="0">
                <a:solidFill>
                  <a:srgbClr val="16165D"/>
                </a:solidFill>
                <a:latin typeface="Century Gothic"/>
                <a:ea typeface="ＭＳ Ｐゴシック" charset="0"/>
                <a:cs typeface="Century Gothic"/>
              </a:rPr>
              <a:t>Voeding</a:t>
            </a:r>
          </a:p>
        </p:txBody>
      </p:sp>
      <p:sp>
        <p:nvSpPr>
          <p:cNvPr id="131078" name="Text Box 6"/>
          <p:cNvSpPr txBox="1">
            <a:spLocks noChangeArrowheads="1"/>
          </p:cNvSpPr>
          <p:nvPr/>
        </p:nvSpPr>
        <p:spPr bwMode="auto">
          <a:xfrm>
            <a:off x="1991504" y="2120900"/>
            <a:ext cx="1676400" cy="317500"/>
          </a:xfrm>
          <a:prstGeom prst="rect">
            <a:avLst/>
          </a:prstGeom>
          <a:noFill/>
          <a:ln w="12700">
            <a:solidFill>
              <a:srgbClr val="16165D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nl-NL" sz="1400" b="1" dirty="0">
                <a:solidFill>
                  <a:srgbClr val="16165D"/>
                </a:solidFill>
                <a:latin typeface="Century Gothic"/>
                <a:ea typeface="ＭＳ Ｐゴシック" charset="0"/>
                <a:cs typeface="Century Gothic"/>
              </a:rPr>
              <a:t>Erfelijke factoren</a:t>
            </a:r>
          </a:p>
        </p:txBody>
      </p:sp>
      <p:sp>
        <p:nvSpPr>
          <p:cNvPr id="131079" name="Text Box 7"/>
          <p:cNvSpPr txBox="1">
            <a:spLocks noChangeArrowheads="1"/>
          </p:cNvSpPr>
          <p:nvPr/>
        </p:nvSpPr>
        <p:spPr bwMode="auto">
          <a:xfrm>
            <a:off x="3827669" y="2120900"/>
            <a:ext cx="3002265" cy="307777"/>
          </a:xfrm>
          <a:prstGeom prst="rect">
            <a:avLst/>
          </a:prstGeom>
          <a:noFill/>
          <a:ln w="12700">
            <a:solidFill>
              <a:srgbClr val="16165D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nl-NL" sz="1400" b="1" dirty="0">
                <a:solidFill>
                  <a:srgbClr val="16165D"/>
                </a:solidFill>
                <a:latin typeface="Century Gothic"/>
                <a:ea typeface="ＭＳ Ｐゴシック" charset="0"/>
                <a:cs typeface="Century Gothic"/>
              </a:rPr>
              <a:t>Hersenvaten en -doorbloeding</a:t>
            </a:r>
          </a:p>
        </p:txBody>
      </p:sp>
      <p:sp>
        <p:nvSpPr>
          <p:cNvPr id="131080" name="Text Box 8"/>
          <p:cNvSpPr txBox="1">
            <a:spLocks noChangeArrowheads="1"/>
          </p:cNvSpPr>
          <p:nvPr/>
        </p:nvSpPr>
        <p:spPr bwMode="auto">
          <a:xfrm>
            <a:off x="7057111" y="2120900"/>
            <a:ext cx="1219200" cy="317500"/>
          </a:xfrm>
          <a:prstGeom prst="rect">
            <a:avLst/>
          </a:prstGeom>
          <a:noFill/>
          <a:ln w="12700">
            <a:solidFill>
              <a:srgbClr val="16165D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nl-NL" sz="1400" b="1" dirty="0" smtClean="0">
                <a:solidFill>
                  <a:srgbClr val="16165D"/>
                </a:solidFill>
                <a:latin typeface="Century Gothic"/>
                <a:ea typeface="ＭＳ Ｐゴシック" charset="0"/>
                <a:cs typeface="Century Gothic"/>
              </a:rPr>
              <a:t>Stressoren</a:t>
            </a:r>
            <a:endParaRPr lang="nl-NL" sz="1400" b="1" dirty="0">
              <a:solidFill>
                <a:srgbClr val="16165D"/>
              </a:solidFill>
              <a:latin typeface="Century Gothic"/>
              <a:ea typeface="ＭＳ Ｐゴシック" charset="0"/>
              <a:cs typeface="Century Gothic"/>
            </a:endParaRPr>
          </a:p>
        </p:txBody>
      </p:sp>
      <p:sp>
        <p:nvSpPr>
          <p:cNvPr id="131081" name="AutoShape 9"/>
          <p:cNvSpPr>
            <a:spLocks noChangeArrowheads="1"/>
          </p:cNvSpPr>
          <p:nvPr/>
        </p:nvSpPr>
        <p:spPr bwMode="auto">
          <a:xfrm rot="2229358">
            <a:off x="1601744" y="2803893"/>
            <a:ext cx="912812" cy="318342"/>
          </a:xfrm>
          <a:prstGeom prst="rightArrow">
            <a:avLst>
              <a:gd name="adj1" fmla="val 50000"/>
              <a:gd name="adj2" fmla="val 184295"/>
            </a:avLst>
          </a:prstGeom>
          <a:noFill/>
          <a:ln w="9525">
            <a:solidFill>
              <a:srgbClr val="16165D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ＭＳ Ｐゴシック" charset="0"/>
            </a:endParaRPr>
          </a:p>
        </p:txBody>
      </p:sp>
      <p:sp>
        <p:nvSpPr>
          <p:cNvPr id="131082" name="AutoShape 10"/>
          <p:cNvSpPr>
            <a:spLocks noChangeArrowheads="1"/>
          </p:cNvSpPr>
          <p:nvPr/>
        </p:nvSpPr>
        <p:spPr bwMode="auto">
          <a:xfrm rot="-2242252">
            <a:off x="6446349" y="2803995"/>
            <a:ext cx="914400" cy="302487"/>
          </a:xfrm>
          <a:prstGeom prst="leftArrow">
            <a:avLst>
              <a:gd name="adj1" fmla="val 50000"/>
              <a:gd name="adj2" fmla="val 150000"/>
            </a:avLst>
          </a:prstGeom>
          <a:noFill/>
          <a:ln w="9525">
            <a:solidFill>
              <a:srgbClr val="16165D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ＭＳ Ｐゴシック" charset="0"/>
            </a:endParaRPr>
          </a:p>
        </p:txBody>
      </p:sp>
      <p:sp>
        <p:nvSpPr>
          <p:cNvPr id="131083" name="AutoShape 11"/>
          <p:cNvSpPr>
            <a:spLocks noChangeArrowheads="1"/>
          </p:cNvSpPr>
          <p:nvPr/>
        </p:nvSpPr>
        <p:spPr bwMode="auto">
          <a:xfrm rot="3828734">
            <a:off x="2985678" y="2760120"/>
            <a:ext cx="668163" cy="344929"/>
          </a:xfrm>
          <a:prstGeom prst="rightArrow">
            <a:avLst>
              <a:gd name="adj1" fmla="val 50000"/>
              <a:gd name="adj2" fmla="val 95745"/>
            </a:avLst>
          </a:prstGeom>
          <a:noFill/>
          <a:ln w="9525">
            <a:solidFill>
              <a:srgbClr val="16165D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ＭＳ Ｐゴシック" charset="0"/>
            </a:endParaRPr>
          </a:p>
        </p:txBody>
      </p:sp>
      <p:sp>
        <p:nvSpPr>
          <p:cNvPr id="131084" name="AutoShape 12"/>
          <p:cNvSpPr>
            <a:spLocks noChangeArrowheads="1"/>
          </p:cNvSpPr>
          <p:nvPr/>
        </p:nvSpPr>
        <p:spPr bwMode="auto">
          <a:xfrm rot="-3827317">
            <a:off x="4956912" y="2798921"/>
            <a:ext cx="554037" cy="325280"/>
          </a:xfrm>
          <a:prstGeom prst="leftArrow">
            <a:avLst>
              <a:gd name="adj1" fmla="val 50000"/>
              <a:gd name="adj2" fmla="val 90885"/>
            </a:avLst>
          </a:prstGeom>
          <a:noFill/>
          <a:ln w="9525">
            <a:solidFill>
              <a:srgbClr val="16165D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ＭＳ Ｐゴシック" charset="0"/>
            </a:endParaRPr>
          </a:p>
        </p:txBody>
      </p:sp>
      <p:sp>
        <p:nvSpPr>
          <p:cNvPr id="131089" name="AutoShape 17"/>
          <p:cNvSpPr>
            <a:spLocks noChangeArrowheads="1"/>
          </p:cNvSpPr>
          <p:nvPr/>
        </p:nvSpPr>
        <p:spPr bwMode="auto">
          <a:xfrm flipV="1">
            <a:off x="4648200" y="4038600"/>
            <a:ext cx="457200" cy="457200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noFill/>
          <a:ln w="9525">
            <a:solidFill>
              <a:srgbClr val="16165D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ＭＳ Ｐゴシック" charset="0"/>
            </a:endParaRPr>
          </a:p>
        </p:txBody>
      </p:sp>
      <p:sp>
        <p:nvSpPr>
          <p:cNvPr id="131090" name="Text Box 18"/>
          <p:cNvSpPr txBox="1">
            <a:spLocks noChangeArrowheads="1"/>
          </p:cNvSpPr>
          <p:nvPr/>
        </p:nvSpPr>
        <p:spPr bwMode="auto">
          <a:xfrm>
            <a:off x="5257800" y="4117975"/>
            <a:ext cx="2819400" cy="530225"/>
          </a:xfrm>
          <a:prstGeom prst="rect">
            <a:avLst/>
          </a:prstGeom>
          <a:noFill/>
          <a:ln w="12700">
            <a:solidFill>
              <a:srgbClr val="16165D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nl-NL" sz="1400" b="1" dirty="0" err="1">
                <a:solidFill>
                  <a:srgbClr val="16165D"/>
                </a:solidFill>
                <a:latin typeface="Century Gothic"/>
                <a:ea typeface="ＭＳ Ｐゴシック" charset="0"/>
                <a:cs typeface="Century Gothic"/>
              </a:rPr>
              <a:t>Amyloid</a:t>
            </a:r>
            <a:r>
              <a:rPr lang="nl-NL" sz="1400" b="1" dirty="0">
                <a:solidFill>
                  <a:srgbClr val="16165D"/>
                </a:solidFill>
                <a:latin typeface="Century Gothic"/>
                <a:ea typeface="ＭＳ Ｐゴシック" charset="0"/>
                <a:cs typeface="Century Gothic"/>
              </a:rPr>
              <a:t> neerslag: toxisch voor hersenweefsel</a:t>
            </a:r>
          </a:p>
        </p:txBody>
      </p:sp>
      <p:pic>
        <p:nvPicPr>
          <p:cNvPr id="131093" name="Picture 21" descr="Ageing rembrandt 3"/>
          <p:cNvPicPr>
            <a:picLocks noChangeAspect="1" noChangeArrowheads="1"/>
          </p:cNvPicPr>
          <p:nvPr/>
        </p:nvPicPr>
        <p:blipFill>
          <a:blip r:embed="rId2">
            <a:lum bright="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9789" y="152400"/>
            <a:ext cx="151765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 Box 15"/>
          <p:cNvSpPr txBox="1">
            <a:spLocks noChangeArrowheads="1"/>
          </p:cNvSpPr>
          <p:nvPr/>
        </p:nvSpPr>
        <p:spPr bwMode="auto">
          <a:xfrm>
            <a:off x="990600" y="4178300"/>
            <a:ext cx="2286000" cy="317500"/>
          </a:xfrm>
          <a:prstGeom prst="rect">
            <a:avLst/>
          </a:prstGeom>
          <a:noFill/>
          <a:ln w="12700">
            <a:solidFill>
              <a:srgbClr val="16165D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nl-NL" sz="1400" b="1" dirty="0">
                <a:solidFill>
                  <a:srgbClr val="16165D"/>
                </a:solidFill>
                <a:latin typeface="Century Gothic"/>
                <a:ea typeface="ＭＳ Ｐゴシック" charset="0"/>
                <a:cs typeface="Century Gothic"/>
              </a:rPr>
              <a:t>Afvoer via hersenvaten</a:t>
            </a:r>
          </a:p>
        </p:txBody>
      </p:sp>
      <p:sp>
        <p:nvSpPr>
          <p:cNvPr id="21" name="AutoShape 23"/>
          <p:cNvSpPr>
            <a:spLocks noChangeArrowheads="1"/>
          </p:cNvSpPr>
          <p:nvPr/>
        </p:nvSpPr>
        <p:spPr bwMode="auto">
          <a:xfrm rot="10800000">
            <a:off x="3429000" y="4038600"/>
            <a:ext cx="457200" cy="457200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noFill/>
          <a:ln w="9525">
            <a:solidFill>
              <a:srgbClr val="16165D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ＭＳ Ｐゴシック" charset="0"/>
            </a:endParaRPr>
          </a:p>
        </p:txBody>
      </p:sp>
      <p:sp>
        <p:nvSpPr>
          <p:cNvPr id="22" name="Rectangle 20"/>
          <p:cNvSpPr>
            <a:spLocks noChangeArrowheads="1"/>
          </p:cNvSpPr>
          <p:nvPr/>
        </p:nvSpPr>
        <p:spPr bwMode="auto">
          <a:xfrm rot="3011666">
            <a:off x="3429000" y="4267200"/>
            <a:ext cx="685800" cy="76200"/>
          </a:xfrm>
          <a:prstGeom prst="rect">
            <a:avLst/>
          </a:prstGeom>
          <a:solidFill>
            <a:srgbClr val="FF0000"/>
          </a:solidFill>
          <a:ln w="1905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7696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Text Box 2"/>
          <p:cNvSpPr txBox="1">
            <a:spLocks noChangeArrowheads="1"/>
          </p:cNvSpPr>
          <p:nvPr/>
        </p:nvSpPr>
        <p:spPr bwMode="auto">
          <a:xfrm>
            <a:off x="2590800" y="3429000"/>
            <a:ext cx="3581400" cy="409575"/>
          </a:xfrm>
          <a:prstGeom prst="rect">
            <a:avLst/>
          </a:prstGeom>
          <a:noFill/>
          <a:ln w="12700">
            <a:solidFill>
              <a:srgbClr val="16165D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nl-NL" sz="2000" b="1" dirty="0" err="1">
                <a:solidFill>
                  <a:srgbClr val="16165D"/>
                </a:solidFill>
                <a:latin typeface="Century Gothic"/>
                <a:ea typeface="ＭＳ Ｐゴシック" charset="0"/>
                <a:cs typeface="Century Gothic"/>
              </a:rPr>
              <a:t>Amyloid</a:t>
            </a:r>
            <a:r>
              <a:rPr lang="nl-NL" sz="2000" b="1" dirty="0">
                <a:solidFill>
                  <a:srgbClr val="16165D"/>
                </a:solidFill>
                <a:latin typeface="Century Gothic"/>
                <a:ea typeface="ＭＳ Ｐゴシック" charset="0"/>
                <a:cs typeface="Century Gothic"/>
              </a:rPr>
              <a:t>-</a:t>
            </a:r>
            <a:r>
              <a:rPr lang="el-GR" sz="2000" b="1" dirty="0">
                <a:solidFill>
                  <a:srgbClr val="16165D"/>
                </a:solidFill>
                <a:latin typeface="Century Gothic"/>
                <a:ea typeface="ＭＳ Ｐゴシック" charset="0"/>
                <a:cs typeface="Century Gothic"/>
              </a:rPr>
              <a:t>β</a:t>
            </a:r>
            <a:r>
              <a:rPr lang="nl-NL" sz="2000" b="1" dirty="0">
                <a:solidFill>
                  <a:srgbClr val="16165D"/>
                </a:solidFill>
                <a:latin typeface="Century Gothic"/>
                <a:ea typeface="ＭＳ Ｐゴシック" charset="0"/>
                <a:cs typeface="Century Gothic"/>
              </a:rPr>
              <a:t> eiwit</a:t>
            </a:r>
            <a:endParaRPr lang="el-GR" sz="2000" b="1" dirty="0">
              <a:solidFill>
                <a:srgbClr val="16165D"/>
              </a:solidFill>
              <a:latin typeface="Century Gothic"/>
              <a:ea typeface="ＭＳ Ｐゴシック" charset="0"/>
              <a:cs typeface="Century Gothic"/>
            </a:endParaRPr>
          </a:p>
        </p:txBody>
      </p:sp>
      <p:sp>
        <p:nvSpPr>
          <p:cNvPr id="131075" name="Text Box 3"/>
          <p:cNvSpPr txBox="1">
            <a:spLocks noChangeArrowheads="1"/>
          </p:cNvSpPr>
          <p:nvPr/>
        </p:nvSpPr>
        <p:spPr bwMode="auto">
          <a:xfrm>
            <a:off x="2782239" y="1571625"/>
            <a:ext cx="2055522" cy="409575"/>
          </a:xfrm>
          <a:prstGeom prst="rect">
            <a:avLst/>
          </a:prstGeom>
          <a:noFill/>
          <a:ln w="12700">
            <a:solidFill>
              <a:srgbClr val="16165D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nl-NL" sz="2000" b="1" dirty="0">
                <a:solidFill>
                  <a:srgbClr val="16165D"/>
                </a:solidFill>
                <a:latin typeface="Century Gothic"/>
                <a:ea typeface="ＭＳ Ｐゴシック" charset="0"/>
                <a:cs typeface="Century Gothic"/>
              </a:rPr>
              <a:t>Veroudering</a:t>
            </a:r>
          </a:p>
        </p:txBody>
      </p:sp>
      <p:sp>
        <p:nvSpPr>
          <p:cNvPr id="131076" name="Text Box 4"/>
          <p:cNvSpPr txBox="1">
            <a:spLocks noChangeArrowheads="1"/>
          </p:cNvSpPr>
          <p:nvPr/>
        </p:nvSpPr>
        <p:spPr bwMode="auto">
          <a:xfrm>
            <a:off x="381093" y="148671"/>
            <a:ext cx="6448934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nl-NL" sz="3200" b="1" dirty="0" smtClean="0">
                <a:solidFill>
                  <a:srgbClr val="16165D"/>
                </a:solidFill>
                <a:latin typeface="Century Gothic"/>
                <a:ea typeface="ＭＳ Ｐゴシック" charset="0"/>
                <a:cs typeface="Century Gothic"/>
              </a:rPr>
              <a:t>Alzheimer: een multifactorieel ziektebeeld</a:t>
            </a:r>
            <a:endParaRPr lang="nl-NL" sz="3200" b="1" dirty="0">
              <a:solidFill>
                <a:srgbClr val="16165D"/>
              </a:solidFill>
              <a:latin typeface="Century Gothic"/>
              <a:ea typeface="ＭＳ Ｐゴシック" charset="0"/>
              <a:cs typeface="Century Gothic"/>
            </a:endParaRPr>
          </a:p>
        </p:txBody>
      </p:sp>
      <p:sp>
        <p:nvSpPr>
          <p:cNvPr id="131077" name="Text Box 5"/>
          <p:cNvSpPr txBox="1">
            <a:spLocks noChangeArrowheads="1"/>
          </p:cNvSpPr>
          <p:nvPr/>
        </p:nvSpPr>
        <p:spPr bwMode="auto">
          <a:xfrm>
            <a:off x="818132" y="2120900"/>
            <a:ext cx="990600" cy="317500"/>
          </a:xfrm>
          <a:prstGeom prst="rect">
            <a:avLst/>
          </a:prstGeom>
          <a:noFill/>
          <a:ln w="12700">
            <a:solidFill>
              <a:srgbClr val="16165D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nl-NL" sz="1400" b="1" dirty="0">
                <a:solidFill>
                  <a:srgbClr val="16165D"/>
                </a:solidFill>
                <a:latin typeface="Century Gothic"/>
                <a:ea typeface="ＭＳ Ｐゴシック" charset="0"/>
                <a:cs typeface="Century Gothic"/>
              </a:rPr>
              <a:t>Voeding</a:t>
            </a:r>
          </a:p>
        </p:txBody>
      </p:sp>
      <p:sp>
        <p:nvSpPr>
          <p:cNvPr id="131078" name="Text Box 6"/>
          <p:cNvSpPr txBox="1">
            <a:spLocks noChangeArrowheads="1"/>
          </p:cNvSpPr>
          <p:nvPr/>
        </p:nvSpPr>
        <p:spPr bwMode="auto">
          <a:xfrm>
            <a:off x="1991504" y="2120900"/>
            <a:ext cx="1676400" cy="317500"/>
          </a:xfrm>
          <a:prstGeom prst="rect">
            <a:avLst/>
          </a:prstGeom>
          <a:noFill/>
          <a:ln w="12700">
            <a:solidFill>
              <a:srgbClr val="16165D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nl-NL" sz="1400" b="1" dirty="0">
                <a:solidFill>
                  <a:srgbClr val="16165D"/>
                </a:solidFill>
                <a:latin typeface="Century Gothic"/>
                <a:ea typeface="ＭＳ Ｐゴシック" charset="0"/>
                <a:cs typeface="Century Gothic"/>
              </a:rPr>
              <a:t>Erfelijke factoren</a:t>
            </a:r>
          </a:p>
        </p:txBody>
      </p:sp>
      <p:sp>
        <p:nvSpPr>
          <p:cNvPr id="131079" name="Text Box 7"/>
          <p:cNvSpPr txBox="1">
            <a:spLocks noChangeArrowheads="1"/>
          </p:cNvSpPr>
          <p:nvPr/>
        </p:nvSpPr>
        <p:spPr bwMode="auto">
          <a:xfrm>
            <a:off x="3827669" y="2120900"/>
            <a:ext cx="3002265" cy="307777"/>
          </a:xfrm>
          <a:prstGeom prst="rect">
            <a:avLst/>
          </a:prstGeom>
          <a:noFill/>
          <a:ln w="12700">
            <a:solidFill>
              <a:srgbClr val="16165D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nl-NL" sz="1400" b="1" dirty="0">
                <a:solidFill>
                  <a:srgbClr val="16165D"/>
                </a:solidFill>
                <a:latin typeface="Century Gothic"/>
                <a:ea typeface="ＭＳ Ｐゴシック" charset="0"/>
                <a:cs typeface="Century Gothic"/>
              </a:rPr>
              <a:t>Hersenvaten en -doorbloeding</a:t>
            </a:r>
          </a:p>
        </p:txBody>
      </p:sp>
      <p:sp>
        <p:nvSpPr>
          <p:cNvPr id="131080" name="Text Box 8"/>
          <p:cNvSpPr txBox="1">
            <a:spLocks noChangeArrowheads="1"/>
          </p:cNvSpPr>
          <p:nvPr/>
        </p:nvSpPr>
        <p:spPr bwMode="auto">
          <a:xfrm>
            <a:off x="7057111" y="2120900"/>
            <a:ext cx="1219200" cy="317500"/>
          </a:xfrm>
          <a:prstGeom prst="rect">
            <a:avLst/>
          </a:prstGeom>
          <a:noFill/>
          <a:ln w="12700">
            <a:solidFill>
              <a:srgbClr val="16165D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nl-NL" sz="1400" b="1" dirty="0" smtClean="0">
                <a:solidFill>
                  <a:srgbClr val="16165D"/>
                </a:solidFill>
                <a:latin typeface="Century Gothic"/>
                <a:ea typeface="ＭＳ Ｐゴシック" charset="0"/>
                <a:cs typeface="Century Gothic"/>
              </a:rPr>
              <a:t>Stressoren</a:t>
            </a:r>
            <a:endParaRPr lang="nl-NL" sz="1400" b="1" dirty="0">
              <a:solidFill>
                <a:srgbClr val="16165D"/>
              </a:solidFill>
              <a:latin typeface="Century Gothic"/>
              <a:ea typeface="ＭＳ Ｐゴシック" charset="0"/>
              <a:cs typeface="Century Gothic"/>
            </a:endParaRPr>
          </a:p>
        </p:txBody>
      </p:sp>
      <p:sp>
        <p:nvSpPr>
          <p:cNvPr id="131081" name="AutoShape 9"/>
          <p:cNvSpPr>
            <a:spLocks noChangeArrowheads="1"/>
          </p:cNvSpPr>
          <p:nvPr/>
        </p:nvSpPr>
        <p:spPr bwMode="auto">
          <a:xfrm rot="2229358">
            <a:off x="1601744" y="2803893"/>
            <a:ext cx="912812" cy="318342"/>
          </a:xfrm>
          <a:prstGeom prst="rightArrow">
            <a:avLst>
              <a:gd name="adj1" fmla="val 50000"/>
              <a:gd name="adj2" fmla="val 184295"/>
            </a:avLst>
          </a:prstGeom>
          <a:noFill/>
          <a:ln w="9525">
            <a:solidFill>
              <a:srgbClr val="16165D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ＭＳ Ｐゴシック" charset="0"/>
            </a:endParaRPr>
          </a:p>
        </p:txBody>
      </p:sp>
      <p:sp>
        <p:nvSpPr>
          <p:cNvPr id="131082" name="AutoShape 10"/>
          <p:cNvSpPr>
            <a:spLocks noChangeArrowheads="1"/>
          </p:cNvSpPr>
          <p:nvPr/>
        </p:nvSpPr>
        <p:spPr bwMode="auto">
          <a:xfrm rot="-2242252">
            <a:off x="6446349" y="2803995"/>
            <a:ext cx="914400" cy="302487"/>
          </a:xfrm>
          <a:prstGeom prst="leftArrow">
            <a:avLst>
              <a:gd name="adj1" fmla="val 50000"/>
              <a:gd name="adj2" fmla="val 150000"/>
            </a:avLst>
          </a:prstGeom>
          <a:noFill/>
          <a:ln w="9525">
            <a:solidFill>
              <a:srgbClr val="16165D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ＭＳ Ｐゴシック" charset="0"/>
            </a:endParaRPr>
          </a:p>
        </p:txBody>
      </p:sp>
      <p:sp>
        <p:nvSpPr>
          <p:cNvPr id="131083" name="AutoShape 11"/>
          <p:cNvSpPr>
            <a:spLocks noChangeArrowheads="1"/>
          </p:cNvSpPr>
          <p:nvPr/>
        </p:nvSpPr>
        <p:spPr bwMode="auto">
          <a:xfrm rot="3828734">
            <a:off x="2985678" y="2760120"/>
            <a:ext cx="668163" cy="344929"/>
          </a:xfrm>
          <a:prstGeom prst="rightArrow">
            <a:avLst>
              <a:gd name="adj1" fmla="val 50000"/>
              <a:gd name="adj2" fmla="val 95745"/>
            </a:avLst>
          </a:prstGeom>
          <a:noFill/>
          <a:ln w="9525">
            <a:solidFill>
              <a:srgbClr val="16165D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ＭＳ Ｐゴシック" charset="0"/>
            </a:endParaRPr>
          </a:p>
        </p:txBody>
      </p:sp>
      <p:sp>
        <p:nvSpPr>
          <p:cNvPr id="131084" name="AutoShape 12"/>
          <p:cNvSpPr>
            <a:spLocks noChangeArrowheads="1"/>
          </p:cNvSpPr>
          <p:nvPr/>
        </p:nvSpPr>
        <p:spPr bwMode="auto">
          <a:xfrm rot="-3827317">
            <a:off x="4956912" y="2798921"/>
            <a:ext cx="554037" cy="325280"/>
          </a:xfrm>
          <a:prstGeom prst="leftArrow">
            <a:avLst>
              <a:gd name="adj1" fmla="val 50000"/>
              <a:gd name="adj2" fmla="val 90885"/>
            </a:avLst>
          </a:prstGeom>
          <a:noFill/>
          <a:ln w="9525">
            <a:solidFill>
              <a:srgbClr val="16165D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ＭＳ Ｐゴシック" charset="0"/>
            </a:endParaRPr>
          </a:p>
        </p:txBody>
      </p:sp>
      <p:sp>
        <p:nvSpPr>
          <p:cNvPr id="131089" name="AutoShape 17"/>
          <p:cNvSpPr>
            <a:spLocks noChangeArrowheads="1"/>
          </p:cNvSpPr>
          <p:nvPr/>
        </p:nvSpPr>
        <p:spPr bwMode="auto">
          <a:xfrm flipV="1">
            <a:off x="4648200" y="4038600"/>
            <a:ext cx="457200" cy="457200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noFill/>
          <a:ln w="9525">
            <a:solidFill>
              <a:srgbClr val="16165D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ＭＳ Ｐゴシック" charset="0"/>
            </a:endParaRPr>
          </a:p>
        </p:txBody>
      </p:sp>
      <p:sp>
        <p:nvSpPr>
          <p:cNvPr id="131090" name="Text Box 18"/>
          <p:cNvSpPr txBox="1">
            <a:spLocks noChangeArrowheads="1"/>
          </p:cNvSpPr>
          <p:nvPr/>
        </p:nvSpPr>
        <p:spPr bwMode="auto">
          <a:xfrm>
            <a:off x="5257800" y="4117975"/>
            <a:ext cx="2819400" cy="530225"/>
          </a:xfrm>
          <a:prstGeom prst="rect">
            <a:avLst/>
          </a:prstGeom>
          <a:noFill/>
          <a:ln w="12700">
            <a:solidFill>
              <a:srgbClr val="16165D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nl-NL" sz="1400" b="1" dirty="0" err="1">
                <a:solidFill>
                  <a:srgbClr val="16165D"/>
                </a:solidFill>
                <a:latin typeface="Century Gothic"/>
                <a:ea typeface="ＭＳ Ｐゴシック" charset="0"/>
                <a:cs typeface="Century Gothic"/>
              </a:rPr>
              <a:t>Amyloid</a:t>
            </a:r>
            <a:r>
              <a:rPr lang="nl-NL" sz="1400" b="1" dirty="0">
                <a:solidFill>
                  <a:srgbClr val="16165D"/>
                </a:solidFill>
                <a:latin typeface="Century Gothic"/>
                <a:ea typeface="ＭＳ Ｐゴシック" charset="0"/>
                <a:cs typeface="Century Gothic"/>
              </a:rPr>
              <a:t> neerslag: toxisch voor hersenweefsel</a:t>
            </a:r>
          </a:p>
        </p:txBody>
      </p:sp>
      <p:sp>
        <p:nvSpPr>
          <p:cNvPr id="131091" name="AutoShape 19"/>
          <p:cNvSpPr>
            <a:spLocks noChangeArrowheads="1"/>
          </p:cNvSpPr>
          <p:nvPr/>
        </p:nvSpPr>
        <p:spPr bwMode="auto">
          <a:xfrm>
            <a:off x="5715000" y="4800600"/>
            <a:ext cx="457200" cy="762000"/>
          </a:xfrm>
          <a:prstGeom prst="downArrow">
            <a:avLst>
              <a:gd name="adj1" fmla="val 50000"/>
              <a:gd name="adj2" fmla="val 125000"/>
            </a:avLst>
          </a:prstGeom>
          <a:noFill/>
          <a:ln w="9525">
            <a:solidFill>
              <a:srgbClr val="16165D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ＭＳ Ｐゴシック" charset="0"/>
            </a:endParaRPr>
          </a:p>
        </p:txBody>
      </p:sp>
      <p:sp>
        <p:nvSpPr>
          <p:cNvPr id="131092" name="Text Box 20"/>
          <p:cNvSpPr txBox="1">
            <a:spLocks noChangeArrowheads="1"/>
          </p:cNvSpPr>
          <p:nvPr/>
        </p:nvSpPr>
        <p:spPr bwMode="auto">
          <a:xfrm>
            <a:off x="737115" y="5702300"/>
            <a:ext cx="7870324" cy="338554"/>
          </a:xfrm>
          <a:prstGeom prst="rect">
            <a:avLst/>
          </a:prstGeom>
          <a:noFill/>
          <a:ln w="12700">
            <a:solidFill>
              <a:srgbClr val="16165D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nl-NL" sz="1600" b="1" dirty="0" err="1">
                <a:solidFill>
                  <a:srgbClr val="16165D"/>
                </a:solidFill>
                <a:latin typeface="Century Gothic"/>
                <a:ea typeface="ＭＳ Ｐゴシック" charset="0"/>
                <a:cs typeface="Century Gothic"/>
              </a:rPr>
              <a:t>Celsterfte</a:t>
            </a:r>
            <a:r>
              <a:rPr lang="nl-NL" sz="1600" b="1" dirty="0">
                <a:solidFill>
                  <a:srgbClr val="16165D"/>
                </a:solidFill>
                <a:latin typeface="Century Gothic"/>
                <a:ea typeface="ＭＳ Ｐゴシック" charset="0"/>
                <a:cs typeface="Century Gothic"/>
              </a:rPr>
              <a:t> in schors, hippocampus, </a:t>
            </a:r>
            <a:r>
              <a:rPr lang="nl-NL" sz="1600" b="1" dirty="0" err="1">
                <a:solidFill>
                  <a:srgbClr val="16165D"/>
                </a:solidFill>
                <a:latin typeface="Century Gothic"/>
                <a:ea typeface="ＭＳ Ｐゴシック" charset="0"/>
                <a:cs typeface="Century Gothic"/>
              </a:rPr>
              <a:t>amygdala</a:t>
            </a:r>
            <a:r>
              <a:rPr lang="nl-NL" sz="1600" b="1" dirty="0">
                <a:solidFill>
                  <a:srgbClr val="16165D"/>
                </a:solidFill>
                <a:latin typeface="Century Gothic"/>
                <a:ea typeface="ＭＳ Ｐゴシック" charset="0"/>
                <a:cs typeface="Century Gothic"/>
              </a:rPr>
              <a:t> en basale </a:t>
            </a:r>
            <a:r>
              <a:rPr lang="nl-NL" sz="1600" b="1" dirty="0" smtClean="0">
                <a:solidFill>
                  <a:srgbClr val="16165D"/>
                </a:solidFill>
                <a:latin typeface="Century Gothic"/>
                <a:ea typeface="ＭＳ Ｐゴシック" charset="0"/>
                <a:cs typeface="Century Gothic"/>
              </a:rPr>
              <a:t>voorhersenen</a:t>
            </a:r>
            <a:endParaRPr lang="nl-NL" sz="1600" b="1" dirty="0">
              <a:solidFill>
                <a:srgbClr val="16165D"/>
              </a:solidFill>
              <a:latin typeface="Century Gothic"/>
              <a:ea typeface="ＭＳ Ｐゴシック" charset="0"/>
              <a:cs typeface="Century Gothic"/>
            </a:endParaRPr>
          </a:p>
        </p:txBody>
      </p:sp>
      <p:pic>
        <p:nvPicPr>
          <p:cNvPr id="131093" name="Picture 21" descr="Ageing rembrandt 3"/>
          <p:cNvPicPr>
            <a:picLocks noChangeAspect="1" noChangeArrowheads="1"/>
          </p:cNvPicPr>
          <p:nvPr/>
        </p:nvPicPr>
        <p:blipFill>
          <a:blip r:embed="rId2">
            <a:lum bright="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9789" y="152400"/>
            <a:ext cx="151765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 Box 15"/>
          <p:cNvSpPr txBox="1">
            <a:spLocks noChangeArrowheads="1"/>
          </p:cNvSpPr>
          <p:nvPr/>
        </p:nvSpPr>
        <p:spPr bwMode="auto">
          <a:xfrm>
            <a:off x="990600" y="4178300"/>
            <a:ext cx="2286000" cy="317500"/>
          </a:xfrm>
          <a:prstGeom prst="rect">
            <a:avLst/>
          </a:prstGeom>
          <a:noFill/>
          <a:ln w="12700">
            <a:solidFill>
              <a:srgbClr val="16165D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nl-NL" sz="1400" b="1" dirty="0">
                <a:solidFill>
                  <a:srgbClr val="16165D"/>
                </a:solidFill>
                <a:latin typeface="Century Gothic"/>
                <a:ea typeface="ＭＳ Ｐゴシック" charset="0"/>
                <a:cs typeface="Century Gothic"/>
              </a:rPr>
              <a:t>Afvoer via hersenvaten</a:t>
            </a:r>
          </a:p>
        </p:txBody>
      </p:sp>
      <p:sp>
        <p:nvSpPr>
          <p:cNvPr id="21" name="AutoShape 23"/>
          <p:cNvSpPr>
            <a:spLocks noChangeArrowheads="1"/>
          </p:cNvSpPr>
          <p:nvPr/>
        </p:nvSpPr>
        <p:spPr bwMode="auto">
          <a:xfrm rot="10800000">
            <a:off x="3429000" y="4038600"/>
            <a:ext cx="457200" cy="457200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noFill/>
          <a:ln w="9525">
            <a:solidFill>
              <a:srgbClr val="16165D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ＭＳ Ｐゴシック" charset="0"/>
            </a:endParaRPr>
          </a:p>
        </p:txBody>
      </p:sp>
      <p:sp>
        <p:nvSpPr>
          <p:cNvPr id="22" name="Rectangle 20"/>
          <p:cNvSpPr>
            <a:spLocks noChangeArrowheads="1"/>
          </p:cNvSpPr>
          <p:nvPr/>
        </p:nvSpPr>
        <p:spPr bwMode="auto">
          <a:xfrm rot="3011666">
            <a:off x="3429000" y="4267200"/>
            <a:ext cx="685800" cy="76200"/>
          </a:xfrm>
          <a:prstGeom prst="rect">
            <a:avLst/>
          </a:prstGeom>
          <a:solidFill>
            <a:srgbClr val="FF0000"/>
          </a:solidFill>
          <a:ln w="1905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07415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0450" y="2433638"/>
            <a:ext cx="3587750" cy="282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00" y="2590800"/>
            <a:ext cx="39116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4"/>
          <p:cNvSpPr txBox="1">
            <a:spLocks noChangeArrowheads="1"/>
          </p:cNvSpPr>
          <p:nvPr/>
        </p:nvSpPr>
        <p:spPr>
          <a:xfrm>
            <a:off x="685800" y="381000"/>
            <a:ext cx="7772400" cy="1143000"/>
          </a:xfrm>
          <a:prstGeom prst="rect">
            <a:avLst/>
          </a:prstGeom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endParaRPr lang="en-GB" sz="2400" dirty="0">
              <a:solidFill>
                <a:srgbClr val="000066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entury Gothic" charset="0"/>
            </a:endParaRPr>
          </a:p>
          <a:p>
            <a:pPr algn="ctr" eaLnBrk="1" hangingPunct="1"/>
            <a:endParaRPr lang="en-GB" sz="2400" dirty="0">
              <a:solidFill>
                <a:srgbClr val="000066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entury Gothic" charset="0"/>
            </a:endParaRPr>
          </a:p>
          <a:p>
            <a:pPr algn="ctr" eaLnBrk="1" hangingPunct="1"/>
            <a:r>
              <a:rPr lang="en-GB" sz="2400" dirty="0">
                <a:solidFill>
                  <a:srgbClr val="00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entury Gothic" charset="0"/>
              </a:rPr>
              <a:t>Neuronal </a:t>
            </a:r>
            <a:r>
              <a:rPr lang="en-GB" sz="2400" dirty="0" err="1">
                <a:solidFill>
                  <a:srgbClr val="00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entury Gothic" charset="0"/>
              </a:rPr>
              <a:t>celldeath</a:t>
            </a:r>
            <a:r>
              <a:rPr lang="en-GB" sz="2400" dirty="0">
                <a:solidFill>
                  <a:srgbClr val="00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entury Gothic" charset="0"/>
              </a:rPr>
              <a:t> by exposure to A</a:t>
            </a:r>
            <a:r>
              <a:rPr lang="el-GR" sz="2400" dirty="0">
                <a:solidFill>
                  <a:srgbClr val="00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entury Gothic" charset="0"/>
                <a:cs typeface="Arial" charset="0"/>
              </a:rPr>
              <a:t>β</a:t>
            </a:r>
            <a:r>
              <a:rPr lang="nl-NL" sz="2400" dirty="0">
                <a:solidFill>
                  <a:srgbClr val="00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entury Gothic" charset="0"/>
                <a:cs typeface="Arial" charset="0"/>
              </a:rPr>
              <a:t> </a:t>
            </a:r>
            <a:r>
              <a:rPr lang="nl-NL" sz="2400" dirty="0" err="1">
                <a:solidFill>
                  <a:srgbClr val="00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entury Gothic" charset="0"/>
                <a:cs typeface="Arial" charset="0"/>
              </a:rPr>
              <a:t>oligomers</a:t>
            </a:r>
            <a:r>
              <a:rPr lang="nl-NL" sz="2400" dirty="0">
                <a:solidFill>
                  <a:srgbClr val="00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entury Gothic" charset="0"/>
                <a:cs typeface="Arial" charset="0"/>
              </a:rPr>
              <a:t> in </a:t>
            </a:r>
            <a:r>
              <a:rPr lang="nl-NL" sz="2400" dirty="0" err="1">
                <a:solidFill>
                  <a:srgbClr val="00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entury Gothic" charset="0"/>
                <a:cs typeface="Arial" charset="0"/>
              </a:rPr>
              <a:t>cortical</a:t>
            </a:r>
            <a:r>
              <a:rPr lang="nl-NL" sz="2400" dirty="0">
                <a:solidFill>
                  <a:srgbClr val="00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entury Gothic" charset="0"/>
                <a:cs typeface="Arial" charset="0"/>
              </a:rPr>
              <a:t> </a:t>
            </a:r>
            <a:r>
              <a:rPr lang="nl-NL" sz="2400" dirty="0" err="1" smtClean="0">
                <a:solidFill>
                  <a:srgbClr val="00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entury Gothic" charset="0"/>
                <a:cs typeface="Arial" charset="0"/>
              </a:rPr>
              <a:t>cell</a:t>
            </a:r>
            <a:r>
              <a:rPr lang="nl-NL" sz="2400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entury Gothic" charset="0"/>
                <a:cs typeface="Arial" charset="0"/>
              </a:rPr>
              <a:t> cultures</a:t>
            </a:r>
            <a:endParaRPr lang="el-GR" sz="2400" dirty="0">
              <a:solidFill>
                <a:srgbClr val="000066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entury Gothic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07989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49742"/>
            <a:ext cx="77724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000090"/>
                </a:solidFill>
                <a:latin typeface="Arial"/>
                <a:cs typeface="Arial"/>
              </a:rPr>
              <a:t>… en </a:t>
            </a:r>
            <a:r>
              <a:rPr lang="en-US" b="1" dirty="0" err="1" smtClean="0">
                <a:solidFill>
                  <a:srgbClr val="000090"/>
                </a:solidFill>
                <a:latin typeface="Arial"/>
                <a:cs typeface="Arial"/>
              </a:rPr>
              <a:t>wat</a:t>
            </a:r>
            <a:r>
              <a:rPr lang="en-US" b="1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en-US" b="1" dirty="0" err="1" smtClean="0">
                <a:solidFill>
                  <a:srgbClr val="000090"/>
                </a:solidFill>
                <a:latin typeface="Arial"/>
                <a:cs typeface="Arial"/>
              </a:rPr>
              <a:t>doen</a:t>
            </a:r>
            <a:r>
              <a:rPr lang="en-US" b="1" dirty="0" smtClean="0">
                <a:solidFill>
                  <a:srgbClr val="000090"/>
                </a:solidFill>
                <a:latin typeface="Arial"/>
                <a:cs typeface="Arial"/>
              </a:rPr>
              <a:t> we </a:t>
            </a:r>
            <a:r>
              <a:rPr lang="en-US" b="1" dirty="0" err="1" smtClean="0">
                <a:solidFill>
                  <a:srgbClr val="000090"/>
                </a:solidFill>
                <a:latin typeface="Arial"/>
                <a:cs typeface="Arial"/>
              </a:rPr>
              <a:t>er</a:t>
            </a:r>
            <a:r>
              <a:rPr lang="en-US" b="1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en-US" b="1" dirty="0" err="1" smtClean="0">
                <a:solidFill>
                  <a:srgbClr val="000090"/>
                </a:solidFill>
                <a:latin typeface="Arial"/>
                <a:cs typeface="Arial"/>
              </a:rPr>
              <a:t>aan</a:t>
            </a:r>
            <a:r>
              <a:rPr lang="en-US" b="1" dirty="0" smtClean="0">
                <a:solidFill>
                  <a:srgbClr val="000090"/>
                </a:solidFill>
                <a:latin typeface="Arial"/>
                <a:cs typeface="Arial"/>
              </a:rPr>
              <a:t>?</a:t>
            </a:r>
            <a:endParaRPr lang="en-US" b="1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09341" y="1600200"/>
            <a:ext cx="6493146" cy="4525963"/>
          </a:xfrm>
        </p:spPr>
        <p:txBody>
          <a:bodyPr>
            <a:normAutofit lnSpcReduction="10000"/>
          </a:bodyPr>
          <a:lstStyle/>
          <a:p>
            <a:r>
              <a:rPr lang="en-US" sz="2800" b="1" dirty="0" smtClean="0">
                <a:solidFill>
                  <a:srgbClr val="000090"/>
                </a:solidFill>
                <a:latin typeface="Arial"/>
                <a:cs typeface="Arial"/>
              </a:rPr>
              <a:t>Conservative drug development</a:t>
            </a:r>
          </a:p>
          <a:p>
            <a:r>
              <a:rPr lang="en-US" sz="2400" dirty="0" smtClean="0">
                <a:solidFill>
                  <a:srgbClr val="000090"/>
                </a:solidFill>
                <a:latin typeface="Arial"/>
                <a:cs typeface="Arial"/>
              </a:rPr>
              <a:t>Innovative drug design</a:t>
            </a:r>
          </a:p>
          <a:p>
            <a:r>
              <a:rPr lang="en-US" sz="2400" dirty="0" smtClean="0">
                <a:solidFill>
                  <a:srgbClr val="000090"/>
                </a:solidFill>
                <a:latin typeface="Arial"/>
                <a:cs typeface="Arial"/>
              </a:rPr>
              <a:t>Early diagnosis and treatment</a:t>
            </a:r>
          </a:p>
          <a:p>
            <a:r>
              <a:rPr lang="en-US" sz="2400" dirty="0" smtClean="0">
                <a:solidFill>
                  <a:srgbClr val="000090"/>
                </a:solidFill>
                <a:latin typeface="Arial"/>
                <a:cs typeface="Arial"/>
              </a:rPr>
              <a:t>Life style changes</a:t>
            </a:r>
          </a:p>
          <a:p>
            <a:pPr lvl="1"/>
            <a:r>
              <a:rPr lang="en-US" sz="2000" dirty="0" smtClean="0">
                <a:solidFill>
                  <a:srgbClr val="000090"/>
                </a:solidFill>
                <a:latin typeface="Arial"/>
                <a:cs typeface="Arial"/>
              </a:rPr>
              <a:t>Food composition</a:t>
            </a:r>
          </a:p>
          <a:p>
            <a:pPr lvl="1"/>
            <a:r>
              <a:rPr lang="en-US" sz="2000" dirty="0" smtClean="0">
                <a:solidFill>
                  <a:srgbClr val="000090"/>
                </a:solidFill>
                <a:latin typeface="Arial"/>
                <a:cs typeface="Arial"/>
              </a:rPr>
              <a:t>Moving and exercise</a:t>
            </a:r>
          </a:p>
          <a:p>
            <a:pPr lvl="1"/>
            <a:r>
              <a:rPr lang="en-US" sz="2000" dirty="0" smtClean="0">
                <a:solidFill>
                  <a:srgbClr val="000090"/>
                </a:solidFill>
                <a:latin typeface="Arial"/>
                <a:cs typeface="Arial"/>
              </a:rPr>
              <a:t>Stress control</a:t>
            </a:r>
          </a:p>
          <a:p>
            <a:pPr lvl="1"/>
            <a:r>
              <a:rPr lang="en-US" sz="2000" dirty="0" smtClean="0">
                <a:solidFill>
                  <a:srgbClr val="000090"/>
                </a:solidFill>
                <a:latin typeface="Arial"/>
                <a:cs typeface="Arial"/>
              </a:rPr>
              <a:t>Reduction of hypertension</a:t>
            </a:r>
          </a:p>
          <a:p>
            <a:pPr lvl="1"/>
            <a:r>
              <a:rPr lang="en-US" sz="2000" dirty="0" smtClean="0">
                <a:solidFill>
                  <a:srgbClr val="000090"/>
                </a:solidFill>
                <a:latin typeface="Arial"/>
                <a:cs typeface="Arial"/>
              </a:rPr>
              <a:t>Enhanced cerebral blood flow</a:t>
            </a:r>
          </a:p>
          <a:p>
            <a:pPr lvl="1"/>
            <a:r>
              <a:rPr lang="en-US" sz="2000" dirty="0" smtClean="0">
                <a:solidFill>
                  <a:srgbClr val="000090"/>
                </a:solidFill>
                <a:latin typeface="Arial"/>
                <a:cs typeface="Arial"/>
              </a:rPr>
              <a:t>Improved blood brain barrier</a:t>
            </a:r>
          </a:p>
          <a:p>
            <a:pPr lvl="1"/>
            <a:r>
              <a:rPr lang="en-US" sz="2000" dirty="0" smtClean="0">
                <a:solidFill>
                  <a:srgbClr val="000090"/>
                </a:solidFill>
                <a:latin typeface="Arial"/>
                <a:cs typeface="Arial"/>
              </a:rPr>
              <a:t>Maintenance vascular tone</a:t>
            </a:r>
          </a:p>
          <a:p>
            <a:pPr lvl="1"/>
            <a:r>
              <a:rPr lang="en-US" sz="2000" dirty="0" smtClean="0">
                <a:solidFill>
                  <a:srgbClr val="000090"/>
                </a:solidFill>
                <a:latin typeface="Arial"/>
                <a:cs typeface="Arial"/>
              </a:rPr>
              <a:t>Improved vascular condition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5051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706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r>
              <a:rPr lang="en-US" sz="3200" b="1">
                <a:solidFill>
                  <a:srgbClr val="000090"/>
                </a:solidFill>
                <a:latin typeface="Arial" charset="0"/>
              </a:rPr>
              <a:t>Kosten van ziekten 2011</a:t>
            </a:r>
          </a:p>
        </p:txBody>
      </p:sp>
      <p:pic>
        <p:nvPicPr>
          <p:cNvPr id="328707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1600"/>
            <a:ext cx="9144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41399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3"/>
          <p:cNvPicPr>
            <a:picLocks noChangeAspect="1" noChangeArrowheads="1"/>
          </p:cNvPicPr>
          <p:nvPr/>
        </p:nvPicPr>
        <p:blipFill>
          <a:blip r:embed="rId3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409" y="60583"/>
            <a:ext cx="4689841" cy="6747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5" name="Rectangle 4"/>
          <p:cNvSpPr>
            <a:spLocks noGrp="1" noChangeArrowheads="1"/>
          </p:cNvSpPr>
          <p:nvPr>
            <p:ph type="title"/>
          </p:nvPr>
        </p:nvSpPr>
        <p:spPr>
          <a:xfrm>
            <a:off x="5203744" y="499183"/>
            <a:ext cx="3774849" cy="3399692"/>
          </a:xfrm>
        </p:spPr>
        <p:txBody>
          <a:bodyPr/>
          <a:lstStyle/>
          <a:p>
            <a:pPr algn="l" eaLnBrk="1" hangingPunct="1"/>
            <a:r>
              <a:rPr lang="en-GB" sz="2800" b="1" dirty="0" err="1" smtClean="0">
                <a:solidFill>
                  <a:srgbClr val="000090"/>
                </a:solidFill>
                <a:latin typeface="Century Gothic"/>
                <a:cs typeface="Century Gothic"/>
              </a:rPr>
              <a:t>Een</a:t>
            </a:r>
            <a:r>
              <a:rPr lang="en-GB" sz="2800" b="1" dirty="0" smtClean="0">
                <a:solidFill>
                  <a:srgbClr val="000090"/>
                </a:solidFill>
                <a:latin typeface="Century Gothic"/>
                <a:cs typeface="Century Gothic"/>
              </a:rPr>
              <a:t> </a:t>
            </a:r>
            <a:r>
              <a:rPr lang="en-GB" sz="2800" b="1" dirty="0" err="1" smtClean="0">
                <a:solidFill>
                  <a:srgbClr val="000090"/>
                </a:solidFill>
                <a:latin typeface="Century Gothic"/>
                <a:cs typeface="Century Gothic"/>
              </a:rPr>
              <a:t>sleutelrol</a:t>
            </a:r>
            <a:r>
              <a:rPr lang="en-GB" sz="2800" b="1" dirty="0" smtClean="0">
                <a:solidFill>
                  <a:srgbClr val="000090"/>
                </a:solidFill>
                <a:latin typeface="Century Gothic"/>
                <a:cs typeface="Century Gothic"/>
              </a:rPr>
              <a:t> </a:t>
            </a:r>
            <a:r>
              <a:rPr lang="en-GB" sz="2800" b="1" dirty="0" err="1" smtClean="0">
                <a:solidFill>
                  <a:srgbClr val="000090"/>
                </a:solidFill>
                <a:latin typeface="Century Gothic"/>
                <a:cs typeface="Century Gothic"/>
              </a:rPr>
              <a:t>voor</a:t>
            </a:r>
            <a:r>
              <a:rPr lang="en-GB" sz="2800" b="1" dirty="0" smtClean="0">
                <a:solidFill>
                  <a:srgbClr val="000090"/>
                </a:solidFill>
                <a:latin typeface="Century Gothic"/>
                <a:cs typeface="Century Gothic"/>
              </a:rPr>
              <a:t> de </a:t>
            </a:r>
            <a:r>
              <a:rPr lang="en-GB" sz="2800" b="1" dirty="0" err="1" smtClean="0">
                <a:solidFill>
                  <a:srgbClr val="000090"/>
                </a:solidFill>
                <a:latin typeface="Century Gothic"/>
                <a:cs typeface="Century Gothic"/>
              </a:rPr>
              <a:t>synaps</a:t>
            </a:r>
            <a:r>
              <a:rPr lang="en-GB" sz="2800" b="1" dirty="0" smtClean="0">
                <a:solidFill>
                  <a:srgbClr val="000090"/>
                </a:solidFill>
                <a:latin typeface="Century Gothic"/>
                <a:cs typeface="Century Gothic"/>
              </a:rPr>
              <a:t> in de </a:t>
            </a:r>
            <a:r>
              <a:rPr lang="en-GB" sz="2800" b="1" dirty="0" err="1" smtClean="0">
                <a:solidFill>
                  <a:srgbClr val="000090"/>
                </a:solidFill>
                <a:latin typeface="Century Gothic"/>
                <a:cs typeface="Century Gothic"/>
              </a:rPr>
              <a:t>pathogenese</a:t>
            </a:r>
            <a:r>
              <a:rPr lang="en-GB" sz="2800" b="1" dirty="0" smtClean="0">
                <a:solidFill>
                  <a:srgbClr val="000090"/>
                </a:solidFill>
                <a:latin typeface="Century Gothic"/>
                <a:cs typeface="Century Gothic"/>
              </a:rPr>
              <a:t> van Alzheimer</a:t>
            </a:r>
            <a:r>
              <a:rPr lang="en-GB" sz="2800" dirty="0">
                <a:solidFill>
                  <a:srgbClr val="310A45"/>
                </a:solidFill>
                <a:latin typeface="Century Gothic"/>
                <a:cs typeface="Century Gothic"/>
              </a:rPr>
              <a:t/>
            </a:r>
            <a:br>
              <a:rPr lang="en-GB" sz="2800" dirty="0">
                <a:solidFill>
                  <a:srgbClr val="310A45"/>
                </a:solidFill>
                <a:latin typeface="Century Gothic"/>
                <a:cs typeface="Century Gothic"/>
              </a:rPr>
            </a:br>
            <a:r>
              <a:rPr lang="en-GB" sz="2800" dirty="0">
                <a:solidFill>
                  <a:srgbClr val="310A45"/>
                </a:solidFill>
                <a:latin typeface="Century Gothic"/>
                <a:cs typeface="Century Gothic"/>
              </a:rPr>
              <a:t/>
            </a:r>
            <a:br>
              <a:rPr lang="en-GB" sz="2800" dirty="0">
                <a:solidFill>
                  <a:srgbClr val="310A45"/>
                </a:solidFill>
                <a:latin typeface="Century Gothic"/>
                <a:cs typeface="Century Gothic"/>
              </a:rPr>
            </a:br>
            <a:endParaRPr lang="en-GB" sz="2800" dirty="0">
              <a:solidFill>
                <a:srgbClr val="310A45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666620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842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463235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nl-NL" sz="2800" b="1" dirty="0" smtClean="0">
                <a:solidFill>
                  <a:srgbClr val="000090"/>
                </a:solidFill>
                <a:latin typeface="Century Gothic"/>
                <a:cs typeface="Century Gothic"/>
              </a:rPr>
              <a:t>Principe van de calciumhomeostase en excitotoxische celdood. </a:t>
            </a:r>
            <a:r>
              <a:rPr lang="nl-NL" sz="2800" b="1" dirty="0" err="1" smtClean="0">
                <a:solidFill>
                  <a:srgbClr val="000090"/>
                </a:solidFill>
                <a:latin typeface="Century Gothic"/>
                <a:cs typeface="Century Gothic"/>
              </a:rPr>
              <a:t>Overstimulering</a:t>
            </a:r>
            <a:r>
              <a:rPr lang="nl-NL" sz="2800" b="1" dirty="0" smtClean="0">
                <a:solidFill>
                  <a:srgbClr val="000090"/>
                </a:solidFill>
                <a:latin typeface="Century Gothic"/>
                <a:cs typeface="Century Gothic"/>
              </a:rPr>
              <a:t> door de neurotransmitter </a:t>
            </a:r>
            <a:r>
              <a:rPr lang="nl-NL" sz="2800" b="1" dirty="0" err="1" smtClean="0">
                <a:solidFill>
                  <a:srgbClr val="000090"/>
                </a:solidFill>
                <a:latin typeface="Century Gothic"/>
                <a:cs typeface="Century Gothic"/>
              </a:rPr>
              <a:t>glutamaat</a:t>
            </a:r>
            <a:endParaRPr lang="en-GB" sz="2800" b="1" dirty="0" smtClean="0">
              <a:solidFill>
                <a:srgbClr val="000090"/>
              </a:solidFill>
              <a:latin typeface="Century Gothic"/>
              <a:cs typeface="Century Gothic"/>
            </a:endParaRPr>
          </a:p>
        </p:txBody>
      </p:sp>
      <p:pic>
        <p:nvPicPr>
          <p:cNvPr id="273411" name="Picture 3" descr="ca-homeostasiskleur"/>
          <p:cNvPicPr>
            <a:picLocks noChangeAspect="1" noChangeArrowheads="1"/>
          </p:cNvPicPr>
          <p:nvPr/>
        </p:nvPicPr>
        <p:blipFill>
          <a:blip r:embed="rId3">
            <a:lum bright="6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976931"/>
            <a:ext cx="6781800" cy="451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20243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62" name="Rectangle 2"/>
          <p:cNvSpPr>
            <a:spLocks noGrp="1" noChangeArrowheads="1"/>
          </p:cNvSpPr>
          <p:nvPr>
            <p:ph type="title"/>
          </p:nvPr>
        </p:nvSpPr>
        <p:spPr>
          <a:xfrm>
            <a:off x="5105400" y="990600"/>
            <a:ext cx="3657600" cy="2153994"/>
          </a:xfrm>
        </p:spPr>
        <p:txBody>
          <a:bodyPr/>
          <a:lstStyle/>
          <a:p>
            <a:pPr algn="l" eaLnBrk="1" hangingPunct="1">
              <a:defRPr/>
            </a:pPr>
            <a:r>
              <a:rPr lang="nl-NL" sz="2000" b="1" dirty="0">
                <a:solidFill>
                  <a:srgbClr val="00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entury Gothic"/>
                <a:cs typeface="Century Gothic"/>
              </a:rPr>
              <a:t>Calcium instroom na stimulering van de NMDA receptor door </a:t>
            </a:r>
            <a:r>
              <a:rPr lang="nl-NL" sz="2000" b="1" dirty="0" err="1" smtClean="0">
                <a:solidFill>
                  <a:srgbClr val="00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entury Gothic"/>
                <a:cs typeface="Century Gothic"/>
              </a:rPr>
              <a:t>glutamaat</a:t>
            </a:r>
            <a:r>
              <a:rPr lang="nl-NL" sz="20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entury Gothic"/>
                <a:cs typeface="Century Gothic"/>
              </a:rPr>
              <a:t/>
            </a:r>
            <a:br>
              <a:rPr lang="nl-NL" sz="20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entury Gothic"/>
                <a:cs typeface="Century Gothic"/>
              </a:rPr>
            </a:br>
            <a:r>
              <a:rPr lang="nl-NL" sz="20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entury Gothic"/>
                <a:cs typeface="Century Gothic"/>
              </a:rPr>
              <a:t/>
            </a:r>
            <a:br>
              <a:rPr lang="nl-NL" sz="20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entury Gothic"/>
                <a:cs typeface="Century Gothic"/>
              </a:rPr>
            </a:br>
            <a:r>
              <a:rPr lang="nl-NL" sz="20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entury Gothic"/>
                <a:cs typeface="Century Gothic"/>
              </a:rPr>
              <a:t>Principe van NMDA blokkade als medicijn tegen Alzheimer: </a:t>
            </a:r>
            <a:r>
              <a:rPr lang="nl-NL" sz="2000" b="1" dirty="0" err="1" smtClean="0">
                <a:solidFill>
                  <a:srgbClr val="00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entury Gothic"/>
                <a:cs typeface="Century Gothic"/>
              </a:rPr>
              <a:t>Memantine</a:t>
            </a:r>
            <a:endParaRPr lang="nl-NL" sz="2000" b="1" dirty="0">
              <a:solidFill>
                <a:srgbClr val="000066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entury Gothic"/>
              <a:cs typeface="Century Gothic"/>
            </a:endParaRPr>
          </a:p>
        </p:txBody>
      </p:sp>
      <p:sp>
        <p:nvSpPr>
          <p:cNvPr id="399363" name="Oval 3"/>
          <p:cNvSpPr>
            <a:spLocks noChangeArrowheads="1"/>
          </p:cNvSpPr>
          <p:nvPr/>
        </p:nvSpPr>
        <p:spPr bwMode="auto">
          <a:xfrm>
            <a:off x="3048000" y="1371600"/>
            <a:ext cx="1524000" cy="685800"/>
          </a:xfrm>
          <a:prstGeom prst="ellipse">
            <a:avLst/>
          </a:prstGeom>
          <a:noFill/>
          <a:ln w="19050">
            <a:solidFill>
              <a:srgbClr val="CC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nl-NL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380932" name="Picture 4" descr="nmda and calcium"/>
          <p:cNvPicPr>
            <a:picLocks noChangeAspect="1" noChangeArrowheads="1"/>
          </p:cNvPicPr>
          <p:nvPr/>
        </p:nvPicPr>
        <p:blipFill>
          <a:blip r:embed="rId2">
            <a:lum bright="-6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4937125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82696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091" y="640080"/>
            <a:ext cx="6973824" cy="557784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 rot="20953882">
            <a:off x="5172620" y="5067180"/>
            <a:ext cx="2987886" cy="142575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8" tIns="45693" rIns="91388" bIns="45693" rtlCol="0" anchor="ctr"/>
          <a:lstStyle/>
          <a:p>
            <a:pPr algn="ctr" defTabSz="913888"/>
            <a:endParaRPr lang="nl-NL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014058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52400"/>
            <a:ext cx="9144000" cy="990600"/>
          </a:xfrm>
        </p:spPr>
        <p:txBody>
          <a:bodyPr/>
          <a:lstStyle/>
          <a:p>
            <a:pPr eaLnBrk="1" hangingPunct="1">
              <a:defRPr/>
            </a:pPr>
            <a:r>
              <a:rPr lang="nl-NL" sz="24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/>
                <a:ea typeface="+mj-ea"/>
                <a:cs typeface="Century Gothic"/>
              </a:rPr>
              <a:t>Diermodel voor het testen van Alzheimer medicijnen</a:t>
            </a:r>
            <a:endParaRPr lang="en-GB" sz="2800" b="1" dirty="0" smtClean="0">
              <a:solidFill>
                <a:srgbClr val="0000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entury Gothic"/>
              <a:ea typeface="+mj-ea"/>
              <a:cs typeface="Century Gothic"/>
            </a:endParaRPr>
          </a:p>
        </p:txBody>
      </p:sp>
      <p:pic>
        <p:nvPicPr>
          <p:cNvPr id="158723" name="Picture 3" descr="injectiemodel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5000" contrast="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2209800"/>
            <a:ext cx="6456363" cy="451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1060" name="Text Box 4"/>
          <p:cNvSpPr txBox="1">
            <a:spLocks noChangeArrowheads="1"/>
          </p:cNvSpPr>
          <p:nvPr/>
        </p:nvSpPr>
        <p:spPr bwMode="auto">
          <a:xfrm>
            <a:off x="4842389" y="1143000"/>
            <a:ext cx="112919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defTabSz="914400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nl-NL" sz="2400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</a:rPr>
              <a:t>                </a:t>
            </a:r>
            <a:r>
              <a:rPr lang="nl-NL" sz="24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</a:rPr>
              <a:t>  </a:t>
            </a:r>
            <a:r>
              <a:rPr lang="nl-NL" sz="2400" b="1" dirty="0" smtClean="0">
                <a:solidFill>
                  <a:srgbClr val="000066"/>
                </a:solidFill>
              </a:rPr>
              <a:t>A</a:t>
            </a:r>
            <a:r>
              <a:rPr lang="el-GR" sz="2400" b="1" dirty="0" smtClean="0">
                <a:solidFill>
                  <a:srgbClr val="000066"/>
                </a:solidFill>
                <a:cs typeface="Tahoma" charset="0"/>
              </a:rPr>
              <a:t>β</a:t>
            </a:r>
            <a:endParaRPr lang="el-GR" sz="2400" b="1" dirty="0">
              <a:solidFill>
                <a:srgbClr val="000066"/>
              </a:solidFill>
              <a:cs typeface="Tahoma" charset="0"/>
            </a:endParaRPr>
          </a:p>
        </p:txBody>
      </p:sp>
      <p:pic>
        <p:nvPicPr>
          <p:cNvPr id="301061" name="Picture 5" descr="esterase-li"/>
          <p:cNvPicPr>
            <a:picLocks noChangeAspect="1" noChangeArrowheads="1"/>
          </p:cNvPicPr>
          <p:nvPr/>
        </p:nvPicPr>
        <p:blipFill>
          <a:blip r:embed="rId5">
            <a:lum bright="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143000"/>
            <a:ext cx="2795588" cy="2628900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1062" name="Picture 6" descr="estares-re"/>
          <p:cNvPicPr>
            <a:picLocks noChangeAspect="1" noChangeArrowheads="1"/>
          </p:cNvPicPr>
          <p:nvPr/>
        </p:nvPicPr>
        <p:blipFill>
          <a:blip r:embed="rId6">
            <a:lum bright="6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066800"/>
            <a:ext cx="2771775" cy="2678113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1063" name="AutoShape 7"/>
          <p:cNvSpPr>
            <a:spLocks noChangeArrowheads="1"/>
          </p:cNvSpPr>
          <p:nvPr/>
        </p:nvSpPr>
        <p:spPr bwMode="auto">
          <a:xfrm>
            <a:off x="5562600" y="1295400"/>
            <a:ext cx="152400" cy="990600"/>
          </a:xfrm>
          <a:prstGeom prst="downArrow">
            <a:avLst>
              <a:gd name="adj1" fmla="val 50000"/>
              <a:gd name="adj2" fmla="val 162500"/>
            </a:avLst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nl-NL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19197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10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10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10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10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2" descr="CHAT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87" y="1566863"/>
            <a:ext cx="4784725" cy="445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4691" name="Text Box 3"/>
          <p:cNvSpPr txBox="1">
            <a:spLocks noChangeArrowheads="1"/>
          </p:cNvSpPr>
          <p:nvPr/>
        </p:nvSpPr>
        <p:spPr bwMode="auto">
          <a:xfrm>
            <a:off x="4111632" y="1863729"/>
            <a:ext cx="54373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88" tIns="45693" rIns="91388" bIns="45693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913888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hu-HU" sz="2800">
                <a:solidFill>
                  <a:srgbClr val="000000"/>
                </a:solidFill>
              </a:rPr>
              <a:t>**</a:t>
            </a:r>
          </a:p>
        </p:txBody>
      </p:sp>
      <p:sp>
        <p:nvSpPr>
          <p:cNvPr id="114692" name="Text Box 4"/>
          <p:cNvSpPr txBox="1">
            <a:spLocks noChangeArrowheads="1"/>
          </p:cNvSpPr>
          <p:nvPr/>
        </p:nvSpPr>
        <p:spPr bwMode="auto">
          <a:xfrm>
            <a:off x="5229226" y="3786188"/>
            <a:ext cx="38985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88" tIns="45693" rIns="91388" bIns="45693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913888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hu-HU" sz="1600">
                <a:solidFill>
                  <a:srgbClr val="000000"/>
                </a:solidFill>
              </a:rPr>
              <a:t>##</a:t>
            </a:r>
          </a:p>
        </p:txBody>
      </p:sp>
      <p:sp>
        <p:nvSpPr>
          <p:cNvPr id="262149" name="Text Box 5"/>
          <p:cNvSpPr txBox="1">
            <a:spLocks noChangeArrowheads="1"/>
          </p:cNvSpPr>
          <p:nvPr/>
        </p:nvSpPr>
        <p:spPr bwMode="auto">
          <a:xfrm>
            <a:off x="685800" y="350613"/>
            <a:ext cx="7620000" cy="70783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1388" tIns="45693" rIns="91388" bIns="45693">
            <a:spAutoFit/>
          </a:bodyPr>
          <a:lstStyle/>
          <a:p>
            <a:pPr algn="ctr" defTabSz="913888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nl-NL" sz="2000" b="1" dirty="0" err="1" smtClean="0">
                <a:solidFill>
                  <a:srgbClr val="000066"/>
                </a:solidFill>
                <a:latin typeface="Tahoma" pitchFamily="34" charset="0"/>
                <a:cs typeface="Tahoma" pitchFamily="34" charset="0"/>
              </a:rPr>
              <a:t>Neuroprotective</a:t>
            </a:r>
            <a:r>
              <a:rPr lang="nl-NL" sz="2000" b="1" dirty="0" smtClean="0">
                <a:solidFill>
                  <a:srgbClr val="000066"/>
                </a:solidFill>
                <a:latin typeface="Tahoma" pitchFamily="34" charset="0"/>
                <a:cs typeface="Tahoma" pitchFamily="34" charset="0"/>
              </a:rPr>
              <a:t> effect of </a:t>
            </a:r>
            <a:r>
              <a:rPr lang="nl-NL" sz="2000" b="1" dirty="0" err="1">
                <a:solidFill>
                  <a:srgbClr val="000066"/>
                </a:solidFill>
                <a:latin typeface="Tahoma" pitchFamily="34" charset="0"/>
                <a:cs typeface="Tahoma" pitchFamily="34" charset="0"/>
              </a:rPr>
              <a:t>Memantine</a:t>
            </a:r>
            <a:r>
              <a:rPr lang="nl-NL" sz="2000" b="1" dirty="0">
                <a:solidFill>
                  <a:srgbClr val="000066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nl-NL" sz="2000" b="1" dirty="0" smtClean="0">
                <a:solidFill>
                  <a:srgbClr val="000066"/>
                </a:solidFill>
                <a:latin typeface="Tahoma" pitchFamily="34" charset="0"/>
                <a:cs typeface="Tahoma" pitchFamily="34" charset="0"/>
              </a:rPr>
              <a:t>on </a:t>
            </a:r>
            <a:r>
              <a:rPr lang="nl-NL" sz="2000" b="1" dirty="0" err="1" smtClean="0">
                <a:solidFill>
                  <a:srgbClr val="000066"/>
                </a:solidFill>
                <a:latin typeface="Tahoma" pitchFamily="34" charset="0"/>
                <a:cs typeface="Tahoma" pitchFamily="34" charset="0"/>
              </a:rPr>
              <a:t>amyloid</a:t>
            </a:r>
            <a:r>
              <a:rPr lang="nl-NL" sz="2000" b="1" dirty="0" smtClean="0">
                <a:solidFill>
                  <a:srgbClr val="000066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nl-NL" sz="2000" b="1" dirty="0" err="1" smtClean="0">
                <a:solidFill>
                  <a:srgbClr val="000066"/>
                </a:solidFill>
                <a:latin typeface="Tahoma" pitchFamily="34" charset="0"/>
                <a:cs typeface="Tahoma" pitchFamily="34" charset="0"/>
              </a:rPr>
              <a:t>beta</a:t>
            </a:r>
            <a:r>
              <a:rPr lang="nl-NL" sz="2000" b="1" dirty="0" smtClean="0">
                <a:solidFill>
                  <a:srgbClr val="000066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nl-NL" sz="2000" b="1" dirty="0" err="1" smtClean="0">
                <a:solidFill>
                  <a:srgbClr val="000066"/>
                </a:solidFill>
                <a:latin typeface="Tahoma" pitchFamily="34" charset="0"/>
                <a:cs typeface="Tahoma" pitchFamily="34" charset="0"/>
              </a:rPr>
              <a:t>induced</a:t>
            </a:r>
            <a:r>
              <a:rPr lang="nl-NL" sz="2000" b="1" dirty="0" smtClean="0">
                <a:solidFill>
                  <a:srgbClr val="000066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nl-NL" sz="2000" b="1" dirty="0" err="1" smtClean="0">
                <a:solidFill>
                  <a:srgbClr val="000066"/>
                </a:solidFill>
                <a:latin typeface="Tahoma" pitchFamily="34" charset="0"/>
                <a:cs typeface="Tahoma" pitchFamily="34" charset="0"/>
              </a:rPr>
              <a:t>cell</a:t>
            </a:r>
            <a:r>
              <a:rPr lang="nl-NL" sz="2000" b="1" dirty="0" smtClean="0">
                <a:solidFill>
                  <a:srgbClr val="000066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nl-NL" sz="2000" b="1" dirty="0" err="1" smtClean="0">
                <a:solidFill>
                  <a:srgbClr val="000066"/>
                </a:solidFill>
                <a:latin typeface="Tahoma" pitchFamily="34" charset="0"/>
                <a:cs typeface="Tahoma" pitchFamily="34" charset="0"/>
              </a:rPr>
              <a:t>death</a:t>
            </a:r>
            <a:r>
              <a:rPr lang="nl-NL" sz="2000" b="1" dirty="0" smtClean="0">
                <a:solidFill>
                  <a:srgbClr val="000066"/>
                </a:solidFill>
                <a:latin typeface="Tahoma" pitchFamily="34" charset="0"/>
                <a:cs typeface="Tahoma" pitchFamily="34" charset="0"/>
              </a:rPr>
              <a:t> in </a:t>
            </a:r>
            <a:r>
              <a:rPr lang="nl-NL" sz="2000" b="1" dirty="0" err="1" smtClean="0">
                <a:solidFill>
                  <a:srgbClr val="000066"/>
                </a:solidFill>
                <a:latin typeface="Tahoma" pitchFamily="34" charset="0"/>
                <a:cs typeface="Tahoma" pitchFamily="34" charset="0"/>
              </a:rPr>
              <a:t>cholinergic</a:t>
            </a:r>
            <a:r>
              <a:rPr lang="nl-NL" sz="2000" b="1" dirty="0" smtClean="0">
                <a:solidFill>
                  <a:srgbClr val="000066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nl-NL" sz="2000" b="1" dirty="0" err="1" smtClean="0">
                <a:solidFill>
                  <a:srgbClr val="000066"/>
                </a:solidFill>
                <a:latin typeface="Tahoma" pitchFamily="34" charset="0"/>
                <a:cs typeface="Tahoma" pitchFamily="34" charset="0"/>
              </a:rPr>
              <a:t>forebrain</a:t>
            </a:r>
            <a:r>
              <a:rPr lang="nl-NL" sz="2000" b="1" dirty="0" smtClean="0">
                <a:solidFill>
                  <a:srgbClr val="000066"/>
                </a:solidFill>
                <a:latin typeface="Tahoma" pitchFamily="34" charset="0"/>
                <a:cs typeface="Tahoma" pitchFamily="34" charset="0"/>
              </a:rPr>
              <a:t> system</a:t>
            </a:r>
            <a:endParaRPr lang="el-GR" sz="2000" b="1" dirty="0">
              <a:solidFill>
                <a:srgbClr val="000066"/>
              </a:solidFill>
              <a:latin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41597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794" name="Picture 2"/>
          <p:cNvPicPr>
            <a:picLocks noChangeAspect="1" noChangeArrowheads="1"/>
          </p:cNvPicPr>
          <p:nvPr/>
        </p:nvPicPr>
        <p:blipFill>
          <a:blip r:embed="rId3">
            <a:lum bright="-6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88" y="500063"/>
            <a:ext cx="5167312" cy="544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1795" name="Picture 3"/>
          <p:cNvPicPr>
            <a:picLocks noChangeAspect="1" noChangeArrowheads="1"/>
          </p:cNvPicPr>
          <p:nvPr/>
        </p:nvPicPr>
        <p:blipFill>
          <a:blip r:embed="rId4">
            <a:lum bright="-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647700"/>
            <a:ext cx="2466975" cy="1714500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1796" name="Text Box 5"/>
          <p:cNvSpPr txBox="1">
            <a:spLocks noChangeArrowheads="1"/>
          </p:cNvSpPr>
          <p:nvPr/>
        </p:nvSpPr>
        <p:spPr bwMode="auto">
          <a:xfrm>
            <a:off x="5943600" y="2514600"/>
            <a:ext cx="26670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b="1" dirty="0">
                <a:solidFill>
                  <a:srgbClr val="000066"/>
                </a:solidFill>
                <a:latin typeface="Calibri" charset="0"/>
                <a:ea typeface="SimSun" charset="0"/>
                <a:cs typeface="SimSun" charset="0"/>
              </a:rPr>
              <a:t>A. </a:t>
            </a:r>
            <a:r>
              <a:rPr lang="en-GB" b="1" dirty="0" smtClean="0">
                <a:solidFill>
                  <a:srgbClr val="000066"/>
                </a:solidFill>
                <a:latin typeface="Calibri" charset="0"/>
                <a:ea typeface="SimSun" charset="0"/>
                <a:cs typeface="SimSun" charset="0"/>
              </a:rPr>
              <a:t>Passive avoidance memory test and effect of </a:t>
            </a:r>
            <a:r>
              <a:rPr lang="en-GB" b="1" dirty="0" err="1" smtClean="0">
                <a:solidFill>
                  <a:srgbClr val="000066"/>
                </a:solidFill>
                <a:latin typeface="Calibri" charset="0"/>
                <a:ea typeface="SimSun" charset="0"/>
                <a:cs typeface="SimSun" charset="0"/>
              </a:rPr>
              <a:t>memantine</a:t>
            </a:r>
            <a:r>
              <a:rPr lang="en-GB" b="1" dirty="0" smtClean="0">
                <a:solidFill>
                  <a:srgbClr val="000066"/>
                </a:solidFill>
                <a:latin typeface="Calibri" charset="0"/>
                <a:ea typeface="SimSun" charset="0"/>
                <a:cs typeface="SimSun" charset="0"/>
              </a:rPr>
              <a:t> treatment </a:t>
            </a:r>
            <a:endParaRPr lang="en-GB" b="1" dirty="0">
              <a:solidFill>
                <a:srgbClr val="000066"/>
              </a:solidFill>
              <a:latin typeface="Calibri" charset="0"/>
              <a:ea typeface="SimSun" charset="0"/>
              <a:cs typeface="SimSun" charset="0"/>
            </a:endParaRPr>
          </a:p>
        </p:txBody>
      </p:sp>
      <p:sp>
        <p:nvSpPr>
          <p:cNvPr id="5" name="Tijdelijke aanduiding voor dianummer 4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fld id="{5C04A42A-FD9D-384A-94FA-DA0240662D33}" type="slidenum">
              <a:rPr lang="en-US" sz="1200">
                <a:solidFill>
                  <a:srgbClr val="898989"/>
                </a:solidFill>
                <a:ea typeface="SimSun" charset="0"/>
                <a:cs typeface="SimSun" charset="0"/>
              </a:rPr>
              <a:pPr algn="r" eaLnBrk="1" hangingPunct="1"/>
              <a:t>36</a:t>
            </a:fld>
            <a:endParaRPr lang="en-US" sz="1200">
              <a:solidFill>
                <a:srgbClr val="898989"/>
              </a:solidFill>
              <a:ea typeface="SimSun" charset="0"/>
              <a:cs typeface="SimSun" charset="0"/>
            </a:endParaRPr>
          </a:p>
        </p:txBody>
      </p:sp>
      <p:sp>
        <p:nvSpPr>
          <p:cNvPr id="490502" name="AutoShape 6"/>
          <p:cNvSpPr>
            <a:spLocks noChangeArrowheads="1"/>
          </p:cNvSpPr>
          <p:nvPr/>
        </p:nvSpPr>
        <p:spPr bwMode="auto">
          <a:xfrm>
            <a:off x="1600200" y="228600"/>
            <a:ext cx="152400" cy="976313"/>
          </a:xfrm>
          <a:prstGeom prst="downArrow">
            <a:avLst>
              <a:gd name="adj1" fmla="val 50000"/>
              <a:gd name="adj2" fmla="val 16015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eaVert" wrap="none" anchor="ctr"/>
          <a:lstStyle/>
          <a:p>
            <a:pPr>
              <a:defRPr/>
            </a:pPr>
            <a:endParaRPr lang="nl-NL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7475242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z="2400">
                <a:solidFill>
                  <a:srgbClr val="080808"/>
                </a:solidFill>
                <a:latin typeface="Calibri" charset="0"/>
              </a:rPr>
              <a:t>Significant Benefit on Cognition </a:t>
            </a:r>
            <a:br>
              <a:rPr lang="en-GB" sz="2400">
                <a:solidFill>
                  <a:srgbClr val="080808"/>
                </a:solidFill>
                <a:latin typeface="Calibri" charset="0"/>
              </a:rPr>
            </a:br>
            <a:r>
              <a:rPr lang="en-GB" sz="2400">
                <a:solidFill>
                  <a:srgbClr val="080808"/>
                </a:solidFill>
                <a:latin typeface="Calibri" charset="0"/>
              </a:rPr>
              <a:t>(Severe Impairment Battery</a:t>
            </a:r>
            <a:r>
              <a:rPr lang="en-GB" sz="2800">
                <a:solidFill>
                  <a:srgbClr val="080808"/>
                </a:solidFill>
                <a:latin typeface="Calibri" charset="0"/>
              </a:rPr>
              <a:t>)</a:t>
            </a:r>
          </a:p>
        </p:txBody>
      </p:sp>
      <p:sp>
        <p:nvSpPr>
          <p:cNvPr id="286723" name="Rectangle 3"/>
          <p:cNvSpPr>
            <a:spLocks noChangeArrowheads="1"/>
          </p:cNvSpPr>
          <p:nvPr/>
        </p:nvSpPr>
        <p:spPr bwMode="auto">
          <a:xfrm rot="-5400000">
            <a:off x="661987" y="5332413"/>
            <a:ext cx="365125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400" smtClean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286724" name="Rectangle 4"/>
          <p:cNvSpPr>
            <a:spLocks noChangeArrowheads="1"/>
          </p:cNvSpPr>
          <p:nvPr/>
        </p:nvSpPr>
        <p:spPr bwMode="auto">
          <a:xfrm rot="-5400000">
            <a:off x="-1089025" y="3527425"/>
            <a:ext cx="3240088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b="1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SIB score difference</a:t>
            </a:r>
            <a:endParaRPr lang="en-US" sz="2000" b="1" smtClean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286725" name="Rectangle 5"/>
          <p:cNvSpPr>
            <a:spLocks noChangeArrowheads="1"/>
          </p:cNvSpPr>
          <p:nvPr/>
        </p:nvSpPr>
        <p:spPr bwMode="auto">
          <a:xfrm rot="-5400000">
            <a:off x="7817644" y="2572544"/>
            <a:ext cx="15875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/>
          <a:p>
            <a:pPr algn="r" defTabSz="9144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Improvement</a:t>
            </a:r>
          </a:p>
        </p:txBody>
      </p:sp>
      <p:sp>
        <p:nvSpPr>
          <p:cNvPr id="286726" name="Rectangle 6"/>
          <p:cNvSpPr>
            <a:spLocks noChangeArrowheads="1"/>
          </p:cNvSpPr>
          <p:nvPr/>
        </p:nvSpPr>
        <p:spPr bwMode="auto">
          <a:xfrm rot="-5400000">
            <a:off x="7186612" y="4268788"/>
            <a:ext cx="284956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/>
          <a:p>
            <a:pPr algn="ctr" defTabSz="9144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Worsening</a:t>
            </a:r>
          </a:p>
        </p:txBody>
      </p:sp>
      <p:sp>
        <p:nvSpPr>
          <p:cNvPr id="312327" name="Line 7"/>
          <p:cNvSpPr>
            <a:spLocks noChangeShapeType="1"/>
          </p:cNvSpPr>
          <p:nvPr/>
        </p:nvSpPr>
        <p:spPr bwMode="auto">
          <a:xfrm>
            <a:off x="8316913" y="2981325"/>
            <a:ext cx="0" cy="23161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nl-NL" sz="2000" b="1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ＭＳ Ｐゴシック" charset="0"/>
            </a:endParaRPr>
          </a:p>
        </p:txBody>
      </p:sp>
      <p:sp>
        <p:nvSpPr>
          <p:cNvPr id="286728" name="Rectangle 8"/>
          <p:cNvSpPr>
            <a:spLocks noChangeArrowheads="1"/>
          </p:cNvSpPr>
          <p:nvPr/>
        </p:nvSpPr>
        <p:spPr bwMode="auto">
          <a:xfrm>
            <a:off x="1476375" y="1268413"/>
            <a:ext cx="7416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7173913" algn="r"/>
              </a:tabLst>
            </a:pPr>
            <a:r>
              <a:rPr lang="en-GB" sz="2000" b="1" smtClean="0">
                <a:solidFill>
                  <a:srgbClr val="000000"/>
                </a:solidFill>
                <a:latin typeface="Calibri" charset="0"/>
                <a:ea typeface="ＭＳ Ｐゴシック" charset="0"/>
              </a:rPr>
              <a:t>OC analysis                	Mean change from baseline</a:t>
            </a:r>
            <a:endParaRPr lang="en-US" sz="2000" b="1" smtClean="0">
              <a:solidFill>
                <a:srgbClr val="000000"/>
              </a:solidFill>
              <a:latin typeface="Calibri" charset="0"/>
              <a:ea typeface="ＭＳ Ｐゴシック" charset="0"/>
            </a:endParaRPr>
          </a:p>
        </p:txBody>
      </p:sp>
      <p:sp>
        <p:nvSpPr>
          <p:cNvPr id="286729" name="Rectangle 9"/>
          <p:cNvSpPr>
            <a:spLocks noChangeArrowheads="1"/>
          </p:cNvSpPr>
          <p:nvPr/>
        </p:nvSpPr>
        <p:spPr bwMode="auto">
          <a:xfrm>
            <a:off x="1835150" y="6021388"/>
            <a:ext cx="60499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b="1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Week</a:t>
            </a:r>
          </a:p>
        </p:txBody>
      </p:sp>
      <p:sp>
        <p:nvSpPr>
          <p:cNvPr id="286730" name="Text Box 10"/>
          <p:cNvSpPr txBox="1">
            <a:spLocks noChangeArrowheads="1"/>
          </p:cNvSpPr>
          <p:nvPr/>
        </p:nvSpPr>
        <p:spPr bwMode="auto">
          <a:xfrm>
            <a:off x="5722938" y="6159500"/>
            <a:ext cx="295275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 sz="2400" b="0" smtClean="0">
                <a:solidFill>
                  <a:srgbClr val="000000"/>
                </a:solidFill>
              </a:rPr>
              <a:t>*</a:t>
            </a:r>
            <a:r>
              <a:rPr lang="en-GB" sz="1600" baseline="-5000" smtClean="0">
                <a:solidFill>
                  <a:srgbClr val="000000"/>
                </a:solidFill>
              </a:rPr>
              <a:t> </a:t>
            </a:r>
            <a:r>
              <a:rPr lang="en-GB" sz="1600" b="0" smtClean="0">
                <a:solidFill>
                  <a:srgbClr val="000000"/>
                </a:solidFill>
              </a:rPr>
              <a:t>p = 0.002 versus placebo</a:t>
            </a:r>
          </a:p>
        </p:txBody>
      </p:sp>
      <p:sp>
        <p:nvSpPr>
          <p:cNvPr id="312331" name="Line 11"/>
          <p:cNvSpPr>
            <a:spLocks noChangeShapeType="1"/>
          </p:cNvSpPr>
          <p:nvPr/>
        </p:nvSpPr>
        <p:spPr bwMode="auto">
          <a:xfrm>
            <a:off x="8316913" y="2074863"/>
            <a:ext cx="0" cy="69691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triangle" w="med" len="med"/>
            <a:tailEnd/>
          </a:ln>
          <a:effectLst/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nl-NL" sz="2000" b="1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ＭＳ Ｐゴシック" charset="0"/>
            </a:endParaRPr>
          </a:p>
        </p:txBody>
      </p:sp>
      <p:sp>
        <p:nvSpPr>
          <p:cNvPr id="286732" name="Text Box 12"/>
          <p:cNvSpPr txBox="1">
            <a:spLocks noChangeArrowheads="1"/>
          </p:cNvSpPr>
          <p:nvPr/>
        </p:nvSpPr>
        <p:spPr bwMode="auto">
          <a:xfrm>
            <a:off x="4575175" y="6553200"/>
            <a:ext cx="41735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 err="1" smtClean="0">
                <a:solidFill>
                  <a:srgbClr val="000066"/>
                </a:solidFill>
                <a:latin typeface="Calibri" charset="0"/>
              </a:rPr>
              <a:t>Reisberg</a:t>
            </a:r>
            <a:r>
              <a:rPr lang="en-US" sz="1600" dirty="0" smtClean="0">
                <a:solidFill>
                  <a:srgbClr val="000066"/>
                </a:solidFill>
                <a:latin typeface="Calibri" charset="0"/>
              </a:rPr>
              <a:t> et al., N </a:t>
            </a:r>
            <a:r>
              <a:rPr lang="en-US" sz="1600" dirty="0" err="1" smtClean="0">
                <a:solidFill>
                  <a:srgbClr val="000066"/>
                </a:solidFill>
                <a:latin typeface="Calibri" charset="0"/>
              </a:rPr>
              <a:t>Engl</a:t>
            </a:r>
            <a:r>
              <a:rPr lang="en-US" sz="1600" dirty="0" smtClean="0">
                <a:solidFill>
                  <a:srgbClr val="000066"/>
                </a:solidFill>
                <a:latin typeface="Calibri" charset="0"/>
              </a:rPr>
              <a:t> J Med </a:t>
            </a:r>
          </a:p>
        </p:txBody>
      </p:sp>
      <p:grpSp>
        <p:nvGrpSpPr>
          <p:cNvPr id="286733" name="Group 13"/>
          <p:cNvGrpSpPr>
            <a:grpSpLocks/>
          </p:cNvGrpSpPr>
          <p:nvPr/>
        </p:nvGrpSpPr>
        <p:grpSpPr bwMode="auto">
          <a:xfrm>
            <a:off x="971550" y="1816100"/>
            <a:ext cx="6989763" cy="3990975"/>
            <a:chOff x="612" y="1144"/>
            <a:chExt cx="4403" cy="2514"/>
          </a:xfrm>
        </p:grpSpPr>
        <p:grpSp>
          <p:nvGrpSpPr>
            <p:cNvPr id="286734" name="Group 14"/>
            <p:cNvGrpSpPr>
              <a:grpSpLocks/>
            </p:cNvGrpSpPr>
            <p:nvPr/>
          </p:nvGrpSpPr>
          <p:grpSpPr bwMode="auto">
            <a:xfrm>
              <a:off x="1156" y="1298"/>
              <a:ext cx="3811" cy="1786"/>
              <a:chOff x="1156" y="1298"/>
              <a:chExt cx="4080" cy="1786"/>
            </a:xfrm>
          </p:grpSpPr>
          <p:sp>
            <p:nvSpPr>
              <p:cNvPr id="312335" name="Line 15"/>
              <p:cNvSpPr>
                <a:spLocks noChangeShapeType="1"/>
              </p:cNvSpPr>
              <p:nvPr/>
            </p:nvSpPr>
            <p:spPr bwMode="auto">
              <a:xfrm>
                <a:off x="1156" y="1808"/>
                <a:ext cx="4080" cy="0"/>
              </a:xfrm>
              <a:prstGeom prst="line">
                <a:avLst/>
              </a:prstGeom>
              <a:noFill/>
              <a:ln w="12700" cap="rnd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nl-NL" sz="2000" b="1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ＭＳ Ｐゴシック" charset="0"/>
                </a:endParaRPr>
              </a:p>
            </p:txBody>
          </p:sp>
          <p:sp>
            <p:nvSpPr>
              <p:cNvPr id="312336" name="Line 16"/>
              <p:cNvSpPr>
                <a:spLocks noChangeShapeType="1"/>
              </p:cNvSpPr>
              <p:nvPr/>
            </p:nvSpPr>
            <p:spPr bwMode="auto">
              <a:xfrm>
                <a:off x="1156" y="3084"/>
                <a:ext cx="4080" cy="0"/>
              </a:xfrm>
              <a:prstGeom prst="line">
                <a:avLst/>
              </a:prstGeom>
              <a:noFill/>
              <a:ln w="12700" cap="rnd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nl-NL" sz="2000" b="1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ＭＳ Ｐゴシック" charset="0"/>
                </a:endParaRPr>
              </a:p>
            </p:txBody>
          </p:sp>
          <p:sp>
            <p:nvSpPr>
              <p:cNvPr id="312337" name="Line 17"/>
              <p:cNvSpPr>
                <a:spLocks noChangeShapeType="1"/>
              </p:cNvSpPr>
              <p:nvPr/>
            </p:nvSpPr>
            <p:spPr bwMode="auto">
              <a:xfrm>
                <a:off x="1156" y="2829"/>
                <a:ext cx="4080" cy="0"/>
              </a:xfrm>
              <a:prstGeom prst="line">
                <a:avLst/>
              </a:prstGeom>
              <a:noFill/>
              <a:ln w="12700" cap="rnd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nl-NL" sz="2000" b="1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ＭＳ Ｐゴシック" charset="0"/>
                </a:endParaRPr>
              </a:p>
            </p:txBody>
          </p:sp>
          <p:sp>
            <p:nvSpPr>
              <p:cNvPr id="312338" name="Line 18"/>
              <p:cNvSpPr>
                <a:spLocks noChangeShapeType="1"/>
              </p:cNvSpPr>
              <p:nvPr/>
            </p:nvSpPr>
            <p:spPr bwMode="auto">
              <a:xfrm>
                <a:off x="1156" y="2574"/>
                <a:ext cx="4080" cy="0"/>
              </a:xfrm>
              <a:prstGeom prst="line">
                <a:avLst/>
              </a:prstGeom>
              <a:noFill/>
              <a:ln w="12700" cap="rnd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nl-NL" sz="2000" b="1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ＭＳ Ｐゴシック" charset="0"/>
                </a:endParaRPr>
              </a:p>
            </p:txBody>
          </p:sp>
          <p:sp>
            <p:nvSpPr>
              <p:cNvPr id="312339" name="Line 19"/>
              <p:cNvSpPr>
                <a:spLocks noChangeShapeType="1"/>
              </p:cNvSpPr>
              <p:nvPr/>
            </p:nvSpPr>
            <p:spPr bwMode="auto">
              <a:xfrm>
                <a:off x="1156" y="2319"/>
                <a:ext cx="4080" cy="0"/>
              </a:xfrm>
              <a:prstGeom prst="line">
                <a:avLst/>
              </a:prstGeom>
              <a:noFill/>
              <a:ln w="12700" cap="rnd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nl-NL" sz="2000" b="1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ＭＳ Ｐゴシック" charset="0"/>
                </a:endParaRPr>
              </a:p>
            </p:txBody>
          </p:sp>
          <p:sp>
            <p:nvSpPr>
              <p:cNvPr id="312340" name="Line 20"/>
              <p:cNvSpPr>
                <a:spLocks noChangeShapeType="1"/>
              </p:cNvSpPr>
              <p:nvPr/>
            </p:nvSpPr>
            <p:spPr bwMode="auto">
              <a:xfrm>
                <a:off x="1156" y="1553"/>
                <a:ext cx="4080" cy="0"/>
              </a:xfrm>
              <a:prstGeom prst="line">
                <a:avLst/>
              </a:prstGeom>
              <a:noFill/>
              <a:ln w="12700" cap="rnd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nl-NL" sz="2000" b="1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ＭＳ Ｐゴシック" charset="0"/>
                </a:endParaRPr>
              </a:p>
            </p:txBody>
          </p:sp>
          <p:sp>
            <p:nvSpPr>
              <p:cNvPr id="312341" name="Line 21"/>
              <p:cNvSpPr>
                <a:spLocks noChangeShapeType="1"/>
              </p:cNvSpPr>
              <p:nvPr/>
            </p:nvSpPr>
            <p:spPr bwMode="auto">
              <a:xfrm>
                <a:off x="1156" y="1298"/>
                <a:ext cx="4080" cy="0"/>
              </a:xfrm>
              <a:prstGeom prst="line">
                <a:avLst/>
              </a:prstGeom>
              <a:noFill/>
              <a:ln w="12700" cap="rnd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nl-NL" sz="2000" b="1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ＭＳ Ｐゴシック" charset="0"/>
                </a:endParaRPr>
              </a:p>
            </p:txBody>
          </p:sp>
          <p:sp>
            <p:nvSpPr>
              <p:cNvPr id="312342" name="Line 22"/>
              <p:cNvSpPr>
                <a:spLocks noChangeShapeType="1"/>
              </p:cNvSpPr>
              <p:nvPr/>
            </p:nvSpPr>
            <p:spPr bwMode="auto">
              <a:xfrm>
                <a:off x="1156" y="2063"/>
                <a:ext cx="4080" cy="0"/>
              </a:xfrm>
              <a:prstGeom prst="line">
                <a:avLst/>
              </a:prstGeom>
              <a:noFill/>
              <a:ln w="12700" cap="rnd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nl-NL" sz="2000" b="1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ＭＳ Ｐゴシック" charset="0"/>
                </a:endParaRPr>
              </a:p>
            </p:txBody>
          </p:sp>
        </p:grpSp>
        <p:sp>
          <p:nvSpPr>
            <p:cNvPr id="286735" name="Rectangle 23"/>
            <p:cNvSpPr>
              <a:spLocks noChangeArrowheads="1"/>
            </p:cNvSpPr>
            <p:nvPr/>
          </p:nvSpPr>
          <p:spPr bwMode="auto">
            <a:xfrm>
              <a:off x="612" y="1144"/>
              <a:ext cx="454" cy="22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 algn="r" defTabSz="914400" eaLnBrk="0" fontAlgn="base" hangingPunct="0">
                <a:lnSpc>
                  <a:spcPct val="133000"/>
                </a:lnSpc>
                <a:spcBef>
                  <a:spcPct val="0"/>
                </a:spcBef>
                <a:spcAft>
                  <a:spcPct val="0"/>
                </a:spcAft>
                <a:buFont typeface="Wingdings" charset="0"/>
                <a:buNone/>
              </a:pPr>
              <a:r>
                <a:rPr lang="en-US" sz="2000" b="1" smtClean="0">
                  <a:solidFill>
                    <a:srgbClr val="000000"/>
                  </a:solidFill>
                  <a:latin typeface="Arial" charset="0"/>
                  <a:ea typeface="ＭＳ Ｐゴシック" charset="0"/>
                </a:rPr>
                <a:t>4</a:t>
              </a:r>
            </a:p>
            <a:p>
              <a:pPr algn="r" defTabSz="914400" eaLnBrk="0" fontAlgn="base" hangingPunct="0">
                <a:lnSpc>
                  <a:spcPct val="133000"/>
                </a:lnSpc>
                <a:spcBef>
                  <a:spcPct val="0"/>
                </a:spcBef>
                <a:spcAft>
                  <a:spcPct val="0"/>
                </a:spcAft>
                <a:buFont typeface="Wingdings" charset="0"/>
                <a:buNone/>
              </a:pPr>
              <a:r>
                <a:rPr lang="en-US" sz="2000" b="1" smtClean="0">
                  <a:solidFill>
                    <a:srgbClr val="000000"/>
                  </a:solidFill>
                  <a:latin typeface="Arial" charset="0"/>
                  <a:ea typeface="ＭＳ Ｐゴシック" charset="0"/>
                </a:rPr>
                <a:t>2</a:t>
              </a:r>
            </a:p>
            <a:p>
              <a:pPr algn="r" defTabSz="914400" eaLnBrk="0" fontAlgn="base" hangingPunct="0">
                <a:lnSpc>
                  <a:spcPct val="133000"/>
                </a:lnSpc>
                <a:spcBef>
                  <a:spcPct val="0"/>
                </a:spcBef>
                <a:spcAft>
                  <a:spcPct val="0"/>
                </a:spcAft>
                <a:buFont typeface="Wingdings" charset="0"/>
                <a:buNone/>
              </a:pPr>
              <a:r>
                <a:rPr lang="en-US" sz="2000" b="1" smtClean="0">
                  <a:solidFill>
                    <a:srgbClr val="000000"/>
                  </a:solidFill>
                  <a:latin typeface="Arial" charset="0"/>
                  <a:ea typeface="ＭＳ Ｐゴシック" charset="0"/>
                </a:rPr>
                <a:t>0</a:t>
              </a:r>
            </a:p>
            <a:p>
              <a:pPr algn="r" defTabSz="914400" eaLnBrk="0" fontAlgn="base" hangingPunct="0">
                <a:lnSpc>
                  <a:spcPct val="133000"/>
                </a:lnSpc>
                <a:spcBef>
                  <a:spcPct val="0"/>
                </a:spcBef>
                <a:spcAft>
                  <a:spcPct val="0"/>
                </a:spcAft>
                <a:buFont typeface="Wingdings" charset="0"/>
                <a:buNone/>
              </a:pPr>
              <a:r>
                <a:rPr lang="en-US" sz="2000" b="1" smtClean="0">
                  <a:solidFill>
                    <a:srgbClr val="000000"/>
                  </a:solidFill>
                  <a:latin typeface="Arial" charset="0"/>
                  <a:ea typeface="ＭＳ Ｐゴシック" charset="0"/>
                </a:rPr>
                <a:t>-2</a:t>
              </a:r>
            </a:p>
            <a:p>
              <a:pPr algn="r" defTabSz="914400" eaLnBrk="0" fontAlgn="base" hangingPunct="0">
                <a:lnSpc>
                  <a:spcPct val="133000"/>
                </a:lnSpc>
                <a:spcBef>
                  <a:spcPct val="0"/>
                </a:spcBef>
                <a:spcAft>
                  <a:spcPct val="0"/>
                </a:spcAft>
                <a:buFont typeface="Wingdings" charset="0"/>
                <a:buNone/>
              </a:pPr>
              <a:r>
                <a:rPr lang="en-US" sz="2000" b="1" smtClean="0">
                  <a:solidFill>
                    <a:srgbClr val="000000"/>
                  </a:solidFill>
                  <a:latin typeface="Arial" charset="0"/>
                  <a:ea typeface="ＭＳ Ｐゴシック" charset="0"/>
                </a:rPr>
                <a:t>-4</a:t>
              </a:r>
            </a:p>
            <a:p>
              <a:pPr algn="r" defTabSz="914400" eaLnBrk="0" fontAlgn="base" hangingPunct="0">
                <a:lnSpc>
                  <a:spcPct val="133000"/>
                </a:lnSpc>
                <a:spcBef>
                  <a:spcPct val="0"/>
                </a:spcBef>
                <a:spcAft>
                  <a:spcPct val="0"/>
                </a:spcAft>
                <a:buFont typeface="Wingdings" charset="0"/>
                <a:buNone/>
              </a:pPr>
              <a:r>
                <a:rPr lang="en-US" sz="2000" b="1" smtClean="0">
                  <a:solidFill>
                    <a:srgbClr val="000000"/>
                  </a:solidFill>
                  <a:latin typeface="Arial" charset="0"/>
                  <a:ea typeface="ＭＳ Ｐゴシック" charset="0"/>
                </a:rPr>
                <a:t>-6</a:t>
              </a:r>
            </a:p>
            <a:p>
              <a:pPr algn="r" defTabSz="914400" eaLnBrk="0" fontAlgn="base" hangingPunct="0">
                <a:lnSpc>
                  <a:spcPct val="133000"/>
                </a:lnSpc>
                <a:spcBef>
                  <a:spcPct val="0"/>
                </a:spcBef>
                <a:spcAft>
                  <a:spcPct val="0"/>
                </a:spcAft>
                <a:buFont typeface="Wingdings" charset="0"/>
                <a:buNone/>
              </a:pPr>
              <a:r>
                <a:rPr lang="en-US" sz="2000" b="1" smtClean="0">
                  <a:solidFill>
                    <a:srgbClr val="000000"/>
                  </a:solidFill>
                  <a:latin typeface="Arial" charset="0"/>
                  <a:ea typeface="ＭＳ Ｐゴシック" charset="0"/>
                </a:rPr>
                <a:t>-8</a:t>
              </a:r>
            </a:p>
            <a:p>
              <a:pPr algn="r" defTabSz="914400" eaLnBrk="0" fontAlgn="base" hangingPunct="0">
                <a:lnSpc>
                  <a:spcPct val="133000"/>
                </a:lnSpc>
                <a:spcBef>
                  <a:spcPct val="0"/>
                </a:spcBef>
                <a:spcAft>
                  <a:spcPct val="0"/>
                </a:spcAft>
                <a:buFont typeface="Wingdings" charset="0"/>
                <a:buNone/>
              </a:pPr>
              <a:r>
                <a:rPr lang="en-US" sz="2000" b="1" smtClean="0">
                  <a:solidFill>
                    <a:srgbClr val="000000"/>
                  </a:solidFill>
                  <a:latin typeface="Arial" charset="0"/>
                  <a:ea typeface="ＭＳ Ｐゴシック" charset="0"/>
                </a:rPr>
                <a:t>-10</a:t>
              </a:r>
            </a:p>
            <a:p>
              <a:pPr algn="r" defTabSz="914400" eaLnBrk="0" fontAlgn="base" hangingPunct="0">
                <a:lnSpc>
                  <a:spcPct val="133000"/>
                </a:lnSpc>
                <a:spcBef>
                  <a:spcPct val="0"/>
                </a:spcBef>
                <a:spcAft>
                  <a:spcPct val="0"/>
                </a:spcAft>
                <a:buFont typeface="Wingdings" charset="0"/>
                <a:buNone/>
              </a:pPr>
              <a:r>
                <a:rPr lang="en-US" sz="2000" b="1" smtClean="0">
                  <a:solidFill>
                    <a:srgbClr val="000000"/>
                  </a:solidFill>
                  <a:latin typeface="Arial" charset="0"/>
                  <a:ea typeface="ＭＳ Ｐゴシック" charset="0"/>
                </a:rPr>
                <a:t>-12</a:t>
              </a:r>
            </a:p>
          </p:txBody>
        </p:sp>
        <p:sp>
          <p:nvSpPr>
            <p:cNvPr id="286736" name="Rectangle 24"/>
            <p:cNvSpPr>
              <a:spLocks noChangeArrowheads="1"/>
            </p:cNvSpPr>
            <p:nvPr/>
          </p:nvSpPr>
          <p:spPr bwMode="auto">
            <a:xfrm>
              <a:off x="1307" y="3466"/>
              <a:ext cx="10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sz="2000" b="1" smtClean="0">
                  <a:solidFill>
                    <a:srgbClr val="000000"/>
                  </a:solidFill>
                  <a:latin typeface="Arial" charset="0"/>
                  <a:ea typeface="ＭＳ Ｐゴシック" charset="0"/>
                </a:rPr>
                <a:t>0</a:t>
              </a:r>
            </a:p>
          </p:txBody>
        </p:sp>
        <p:sp>
          <p:nvSpPr>
            <p:cNvPr id="286737" name="Rectangle 25"/>
            <p:cNvSpPr>
              <a:spLocks noChangeArrowheads="1"/>
            </p:cNvSpPr>
            <p:nvPr/>
          </p:nvSpPr>
          <p:spPr bwMode="auto">
            <a:xfrm>
              <a:off x="1801" y="3466"/>
              <a:ext cx="10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sz="2000" b="1" smtClean="0">
                  <a:solidFill>
                    <a:srgbClr val="000000"/>
                  </a:solidFill>
                  <a:latin typeface="Arial" charset="0"/>
                  <a:ea typeface="ＭＳ Ｐゴシック" charset="0"/>
                </a:rPr>
                <a:t>4</a:t>
              </a:r>
            </a:p>
          </p:txBody>
        </p:sp>
        <p:sp>
          <p:nvSpPr>
            <p:cNvPr id="286738" name="Rectangle 26"/>
            <p:cNvSpPr>
              <a:spLocks noChangeArrowheads="1"/>
            </p:cNvSpPr>
            <p:nvPr/>
          </p:nvSpPr>
          <p:spPr bwMode="auto">
            <a:xfrm>
              <a:off x="2750" y="3466"/>
              <a:ext cx="204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sz="2000" b="1" smtClean="0">
                  <a:solidFill>
                    <a:srgbClr val="000000"/>
                  </a:solidFill>
                  <a:latin typeface="Arial" charset="0"/>
                  <a:ea typeface="ＭＳ Ｐゴシック" charset="0"/>
                </a:rPr>
                <a:t>12</a:t>
              </a:r>
            </a:p>
          </p:txBody>
        </p:sp>
        <p:sp>
          <p:nvSpPr>
            <p:cNvPr id="286739" name="Rectangle 27"/>
            <p:cNvSpPr>
              <a:spLocks noChangeArrowheads="1"/>
            </p:cNvSpPr>
            <p:nvPr/>
          </p:nvSpPr>
          <p:spPr bwMode="auto">
            <a:xfrm>
              <a:off x="4725" y="3466"/>
              <a:ext cx="204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sz="2000" b="1" smtClean="0">
                  <a:solidFill>
                    <a:srgbClr val="000000"/>
                  </a:solidFill>
                  <a:latin typeface="Arial" charset="0"/>
                  <a:ea typeface="ＭＳ Ｐゴシック" charset="0"/>
                </a:rPr>
                <a:t>28</a:t>
              </a:r>
            </a:p>
          </p:txBody>
        </p:sp>
        <p:sp>
          <p:nvSpPr>
            <p:cNvPr id="312348" name="Line 28"/>
            <p:cNvSpPr>
              <a:spLocks noChangeShapeType="1"/>
            </p:cNvSpPr>
            <p:nvPr/>
          </p:nvSpPr>
          <p:spPr bwMode="auto">
            <a:xfrm flipH="1">
              <a:off x="2827" y="3338"/>
              <a:ext cx="4" cy="8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nl-NL" sz="2000" b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ＭＳ Ｐゴシック" charset="0"/>
              </a:endParaRPr>
            </a:p>
          </p:txBody>
        </p:sp>
        <p:sp>
          <p:nvSpPr>
            <p:cNvPr id="312349" name="Line 29"/>
            <p:cNvSpPr>
              <a:spLocks noChangeShapeType="1"/>
            </p:cNvSpPr>
            <p:nvPr/>
          </p:nvSpPr>
          <p:spPr bwMode="auto">
            <a:xfrm flipH="1">
              <a:off x="4802" y="3338"/>
              <a:ext cx="3" cy="8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nl-NL" sz="2000" b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ＭＳ Ｐゴシック" charset="0"/>
              </a:endParaRPr>
            </a:p>
          </p:txBody>
        </p:sp>
        <p:sp>
          <p:nvSpPr>
            <p:cNvPr id="312350" name="Line 30"/>
            <p:cNvSpPr>
              <a:spLocks noChangeShapeType="1"/>
            </p:cNvSpPr>
            <p:nvPr/>
          </p:nvSpPr>
          <p:spPr bwMode="auto">
            <a:xfrm>
              <a:off x="1346" y="3338"/>
              <a:ext cx="0" cy="8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nl-NL" sz="2000" b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ＭＳ Ｐゴシック" charset="0"/>
              </a:endParaRPr>
            </a:p>
          </p:txBody>
        </p:sp>
        <p:sp>
          <p:nvSpPr>
            <p:cNvPr id="312351" name="Line 31"/>
            <p:cNvSpPr>
              <a:spLocks noChangeShapeType="1"/>
            </p:cNvSpPr>
            <p:nvPr/>
          </p:nvSpPr>
          <p:spPr bwMode="auto">
            <a:xfrm>
              <a:off x="1841" y="3338"/>
              <a:ext cx="0" cy="8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nl-NL" sz="2000" b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ＭＳ Ｐゴシック" charset="0"/>
              </a:endParaRPr>
            </a:p>
          </p:txBody>
        </p:sp>
        <p:sp>
          <p:nvSpPr>
            <p:cNvPr id="286744" name="Text Box 32"/>
            <p:cNvSpPr txBox="1">
              <a:spLocks noChangeArrowheads="1"/>
            </p:cNvSpPr>
            <p:nvPr/>
          </p:nvSpPr>
          <p:spPr bwMode="auto">
            <a:xfrm>
              <a:off x="4691" y="1911"/>
              <a:ext cx="192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2400" b="0" smtClean="0">
                  <a:solidFill>
                    <a:srgbClr val="000000"/>
                  </a:solidFill>
                </a:rPr>
                <a:t>*</a:t>
              </a:r>
            </a:p>
          </p:txBody>
        </p:sp>
        <p:sp>
          <p:nvSpPr>
            <p:cNvPr id="286745" name="Text Box 33"/>
            <p:cNvSpPr txBox="1">
              <a:spLocks noChangeArrowheads="1"/>
            </p:cNvSpPr>
            <p:nvPr/>
          </p:nvSpPr>
          <p:spPr bwMode="auto">
            <a:xfrm>
              <a:off x="1495" y="1364"/>
              <a:ext cx="642" cy="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1300" b="0" smtClean="0">
                  <a:solidFill>
                    <a:srgbClr val="000000"/>
                  </a:solidFill>
                </a:rPr>
                <a:t>N = 119</a:t>
              </a:r>
            </a:p>
          </p:txBody>
        </p:sp>
        <p:sp>
          <p:nvSpPr>
            <p:cNvPr id="286746" name="Text Box 34"/>
            <p:cNvSpPr txBox="1">
              <a:spLocks noChangeArrowheads="1"/>
            </p:cNvSpPr>
            <p:nvPr/>
          </p:nvSpPr>
          <p:spPr bwMode="auto">
            <a:xfrm>
              <a:off x="2542" y="1395"/>
              <a:ext cx="506" cy="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1300" b="0" smtClean="0">
                  <a:solidFill>
                    <a:srgbClr val="000000"/>
                  </a:solidFill>
                </a:rPr>
                <a:t>N = 107</a:t>
              </a:r>
            </a:p>
          </p:txBody>
        </p:sp>
        <p:sp>
          <p:nvSpPr>
            <p:cNvPr id="286747" name="Text Box 35"/>
            <p:cNvSpPr txBox="1">
              <a:spLocks noChangeArrowheads="1"/>
            </p:cNvSpPr>
            <p:nvPr/>
          </p:nvSpPr>
          <p:spPr bwMode="auto">
            <a:xfrm>
              <a:off x="1576" y="2059"/>
              <a:ext cx="537" cy="1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1300" b="0" smtClean="0">
                  <a:solidFill>
                    <a:srgbClr val="000000"/>
                  </a:solidFill>
                </a:rPr>
                <a:t>N = 117</a:t>
              </a:r>
            </a:p>
          </p:txBody>
        </p:sp>
        <p:sp>
          <p:nvSpPr>
            <p:cNvPr id="286748" name="Text Box 36"/>
            <p:cNvSpPr txBox="1">
              <a:spLocks noChangeArrowheads="1"/>
            </p:cNvSpPr>
            <p:nvPr/>
          </p:nvSpPr>
          <p:spPr bwMode="auto">
            <a:xfrm>
              <a:off x="4568" y="2073"/>
              <a:ext cx="447" cy="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1300" b="0" smtClean="0">
                  <a:solidFill>
                    <a:srgbClr val="000000"/>
                  </a:solidFill>
                </a:rPr>
                <a:t>N = 97</a:t>
              </a:r>
            </a:p>
          </p:txBody>
        </p:sp>
        <p:sp>
          <p:nvSpPr>
            <p:cNvPr id="286749" name="Text Box 37"/>
            <p:cNvSpPr txBox="1">
              <a:spLocks noChangeArrowheads="1"/>
            </p:cNvSpPr>
            <p:nvPr/>
          </p:nvSpPr>
          <p:spPr bwMode="auto">
            <a:xfrm>
              <a:off x="4581" y="2688"/>
              <a:ext cx="411" cy="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1300" b="0" smtClean="0">
                  <a:solidFill>
                    <a:srgbClr val="000000"/>
                  </a:solidFill>
                </a:rPr>
                <a:t>N = 83</a:t>
              </a:r>
            </a:p>
          </p:txBody>
        </p:sp>
        <p:sp>
          <p:nvSpPr>
            <p:cNvPr id="286750" name="Text Box 38"/>
            <p:cNvSpPr txBox="1">
              <a:spLocks noChangeArrowheads="1"/>
            </p:cNvSpPr>
            <p:nvPr/>
          </p:nvSpPr>
          <p:spPr bwMode="auto">
            <a:xfrm>
              <a:off x="2556" y="2635"/>
              <a:ext cx="506" cy="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1300" b="0" smtClean="0">
                  <a:solidFill>
                    <a:srgbClr val="000000"/>
                  </a:solidFill>
                </a:rPr>
                <a:t>N = 106</a:t>
              </a:r>
            </a:p>
          </p:txBody>
        </p:sp>
        <p:grpSp>
          <p:nvGrpSpPr>
            <p:cNvPr id="286751" name="Group 39"/>
            <p:cNvGrpSpPr>
              <a:grpSpLocks/>
            </p:cNvGrpSpPr>
            <p:nvPr/>
          </p:nvGrpSpPr>
          <p:grpSpPr bwMode="auto">
            <a:xfrm>
              <a:off x="1792" y="1751"/>
              <a:ext cx="51" cy="207"/>
              <a:chOff x="3055" y="1734"/>
              <a:chExt cx="42" cy="223"/>
            </a:xfrm>
          </p:grpSpPr>
          <p:sp>
            <p:nvSpPr>
              <p:cNvPr id="312360" name="Line 40"/>
              <p:cNvSpPr>
                <a:spLocks noChangeShapeType="1"/>
              </p:cNvSpPr>
              <p:nvPr/>
            </p:nvSpPr>
            <p:spPr bwMode="auto">
              <a:xfrm flipV="1">
                <a:off x="3073" y="1734"/>
                <a:ext cx="1" cy="114"/>
              </a:xfrm>
              <a:prstGeom prst="line">
                <a:avLst/>
              </a:prstGeom>
              <a:noFill/>
              <a:ln w="1905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nl-NL" sz="2000" b="1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ＭＳ Ｐゴシック" charset="0"/>
                </a:endParaRPr>
              </a:p>
            </p:txBody>
          </p:sp>
          <p:sp>
            <p:nvSpPr>
              <p:cNvPr id="312361" name="Line 41"/>
              <p:cNvSpPr>
                <a:spLocks noChangeShapeType="1"/>
              </p:cNvSpPr>
              <p:nvPr/>
            </p:nvSpPr>
            <p:spPr bwMode="auto">
              <a:xfrm>
                <a:off x="3055" y="1734"/>
                <a:ext cx="42" cy="1"/>
              </a:xfrm>
              <a:prstGeom prst="line">
                <a:avLst/>
              </a:prstGeom>
              <a:noFill/>
              <a:ln w="1905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nl-NL" sz="2000" b="1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ＭＳ Ｐゴシック" charset="0"/>
                </a:endParaRPr>
              </a:p>
            </p:txBody>
          </p:sp>
          <p:sp>
            <p:nvSpPr>
              <p:cNvPr id="312362" name="Line 42"/>
              <p:cNvSpPr>
                <a:spLocks noChangeShapeType="1"/>
              </p:cNvSpPr>
              <p:nvPr/>
            </p:nvSpPr>
            <p:spPr bwMode="auto">
              <a:xfrm>
                <a:off x="3073" y="1848"/>
                <a:ext cx="1" cy="108"/>
              </a:xfrm>
              <a:prstGeom prst="line">
                <a:avLst/>
              </a:prstGeom>
              <a:noFill/>
              <a:ln w="1905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nl-NL" sz="2000" b="1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ＭＳ Ｐゴシック" charset="0"/>
                </a:endParaRPr>
              </a:p>
            </p:txBody>
          </p:sp>
          <p:sp>
            <p:nvSpPr>
              <p:cNvPr id="312363" name="Line 43"/>
              <p:cNvSpPr>
                <a:spLocks noChangeShapeType="1"/>
              </p:cNvSpPr>
              <p:nvPr/>
            </p:nvSpPr>
            <p:spPr bwMode="auto">
              <a:xfrm>
                <a:off x="3055" y="1956"/>
                <a:ext cx="42" cy="1"/>
              </a:xfrm>
              <a:prstGeom prst="line">
                <a:avLst/>
              </a:prstGeom>
              <a:noFill/>
              <a:ln w="1905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nl-NL" sz="2000" b="1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ＭＳ Ｐゴシック" charset="0"/>
                </a:endParaRPr>
              </a:p>
            </p:txBody>
          </p:sp>
        </p:grpSp>
        <p:grpSp>
          <p:nvGrpSpPr>
            <p:cNvPr id="286752" name="Group 44"/>
            <p:cNvGrpSpPr>
              <a:grpSpLocks/>
            </p:cNvGrpSpPr>
            <p:nvPr/>
          </p:nvGrpSpPr>
          <p:grpSpPr bwMode="auto">
            <a:xfrm>
              <a:off x="1792" y="1557"/>
              <a:ext cx="51" cy="217"/>
              <a:chOff x="3055" y="1524"/>
              <a:chExt cx="42" cy="235"/>
            </a:xfrm>
          </p:grpSpPr>
          <p:sp>
            <p:nvSpPr>
              <p:cNvPr id="312365" name="Line 45"/>
              <p:cNvSpPr>
                <a:spLocks noChangeShapeType="1"/>
              </p:cNvSpPr>
              <p:nvPr/>
            </p:nvSpPr>
            <p:spPr bwMode="auto">
              <a:xfrm flipV="1">
                <a:off x="3073" y="1524"/>
                <a:ext cx="1" cy="114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nl-NL" sz="2000" b="1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ＭＳ Ｐゴシック" charset="0"/>
                </a:endParaRPr>
              </a:p>
            </p:txBody>
          </p:sp>
          <p:sp>
            <p:nvSpPr>
              <p:cNvPr id="312366" name="Line 46"/>
              <p:cNvSpPr>
                <a:spLocks noChangeShapeType="1"/>
              </p:cNvSpPr>
              <p:nvPr/>
            </p:nvSpPr>
            <p:spPr bwMode="auto">
              <a:xfrm>
                <a:off x="3055" y="1524"/>
                <a:ext cx="42" cy="1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nl-NL" sz="2000" b="1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ＭＳ Ｐゴシック" charset="0"/>
                </a:endParaRPr>
              </a:p>
            </p:txBody>
          </p:sp>
          <p:sp>
            <p:nvSpPr>
              <p:cNvPr id="312367" name="Line 47"/>
              <p:cNvSpPr>
                <a:spLocks noChangeShapeType="1"/>
              </p:cNvSpPr>
              <p:nvPr/>
            </p:nvSpPr>
            <p:spPr bwMode="auto">
              <a:xfrm>
                <a:off x="3073" y="1638"/>
                <a:ext cx="1" cy="120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nl-NL" sz="2000" b="1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ＭＳ Ｐゴシック" charset="0"/>
                </a:endParaRPr>
              </a:p>
            </p:txBody>
          </p:sp>
          <p:sp>
            <p:nvSpPr>
              <p:cNvPr id="312368" name="Line 48"/>
              <p:cNvSpPr>
                <a:spLocks noChangeShapeType="1"/>
              </p:cNvSpPr>
              <p:nvPr/>
            </p:nvSpPr>
            <p:spPr bwMode="auto">
              <a:xfrm>
                <a:off x="3055" y="1758"/>
                <a:ext cx="42" cy="1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nl-NL" sz="2000" b="1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ＭＳ Ｐゴシック" charset="0"/>
                </a:endParaRPr>
              </a:p>
            </p:txBody>
          </p:sp>
        </p:grpSp>
        <p:grpSp>
          <p:nvGrpSpPr>
            <p:cNvPr id="286753" name="Group 49"/>
            <p:cNvGrpSpPr>
              <a:grpSpLocks/>
            </p:cNvGrpSpPr>
            <p:nvPr/>
          </p:nvGrpSpPr>
          <p:grpSpPr bwMode="auto">
            <a:xfrm>
              <a:off x="4772" y="2933"/>
              <a:ext cx="51" cy="361"/>
              <a:chOff x="4800" y="2994"/>
              <a:chExt cx="42" cy="391"/>
            </a:xfrm>
          </p:grpSpPr>
          <p:sp>
            <p:nvSpPr>
              <p:cNvPr id="312370" name="Line 50"/>
              <p:cNvSpPr>
                <a:spLocks noChangeShapeType="1"/>
              </p:cNvSpPr>
              <p:nvPr/>
            </p:nvSpPr>
            <p:spPr bwMode="auto">
              <a:xfrm flipV="1">
                <a:off x="4818" y="2994"/>
                <a:ext cx="1" cy="192"/>
              </a:xfrm>
              <a:prstGeom prst="line">
                <a:avLst/>
              </a:prstGeom>
              <a:noFill/>
              <a:ln w="1905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nl-NL" sz="2000" b="1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ＭＳ Ｐゴシック" charset="0"/>
                </a:endParaRPr>
              </a:p>
            </p:txBody>
          </p:sp>
          <p:sp>
            <p:nvSpPr>
              <p:cNvPr id="312371" name="Line 51"/>
              <p:cNvSpPr>
                <a:spLocks noChangeShapeType="1"/>
              </p:cNvSpPr>
              <p:nvPr/>
            </p:nvSpPr>
            <p:spPr bwMode="auto">
              <a:xfrm>
                <a:off x="4800" y="2994"/>
                <a:ext cx="42" cy="1"/>
              </a:xfrm>
              <a:prstGeom prst="line">
                <a:avLst/>
              </a:prstGeom>
              <a:noFill/>
              <a:ln w="1905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nl-NL" sz="2000" b="1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ＭＳ Ｐゴシック" charset="0"/>
                </a:endParaRPr>
              </a:p>
            </p:txBody>
          </p:sp>
          <p:sp>
            <p:nvSpPr>
              <p:cNvPr id="312372" name="Line 52"/>
              <p:cNvSpPr>
                <a:spLocks noChangeShapeType="1"/>
              </p:cNvSpPr>
              <p:nvPr/>
            </p:nvSpPr>
            <p:spPr bwMode="auto">
              <a:xfrm>
                <a:off x="4818" y="3186"/>
                <a:ext cx="1" cy="198"/>
              </a:xfrm>
              <a:prstGeom prst="line">
                <a:avLst/>
              </a:prstGeom>
              <a:noFill/>
              <a:ln w="1905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nl-NL" sz="2000" b="1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ＭＳ Ｐゴシック" charset="0"/>
                </a:endParaRPr>
              </a:p>
            </p:txBody>
          </p:sp>
          <p:sp>
            <p:nvSpPr>
              <p:cNvPr id="312373" name="Line 53"/>
              <p:cNvSpPr>
                <a:spLocks noChangeShapeType="1"/>
              </p:cNvSpPr>
              <p:nvPr/>
            </p:nvSpPr>
            <p:spPr bwMode="auto">
              <a:xfrm>
                <a:off x="4800" y="3384"/>
                <a:ext cx="42" cy="1"/>
              </a:xfrm>
              <a:prstGeom prst="line">
                <a:avLst/>
              </a:prstGeom>
              <a:noFill/>
              <a:ln w="1905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nl-NL" sz="2000" b="1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ＭＳ Ｐゴシック" charset="0"/>
                </a:endParaRPr>
              </a:p>
            </p:txBody>
          </p:sp>
        </p:grpSp>
        <p:grpSp>
          <p:nvGrpSpPr>
            <p:cNvPr id="286754" name="Group 54"/>
            <p:cNvGrpSpPr>
              <a:grpSpLocks/>
            </p:cNvGrpSpPr>
            <p:nvPr/>
          </p:nvGrpSpPr>
          <p:grpSpPr bwMode="auto">
            <a:xfrm>
              <a:off x="4772" y="2234"/>
              <a:ext cx="51" cy="300"/>
              <a:chOff x="4800" y="2238"/>
              <a:chExt cx="42" cy="325"/>
            </a:xfrm>
          </p:grpSpPr>
          <p:sp>
            <p:nvSpPr>
              <p:cNvPr id="312375" name="Line 55"/>
              <p:cNvSpPr>
                <a:spLocks noChangeShapeType="1"/>
              </p:cNvSpPr>
              <p:nvPr/>
            </p:nvSpPr>
            <p:spPr bwMode="auto">
              <a:xfrm flipV="1">
                <a:off x="4818" y="2238"/>
                <a:ext cx="1" cy="163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nl-NL" sz="2000" b="1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ＭＳ Ｐゴシック" charset="0"/>
                </a:endParaRPr>
              </a:p>
            </p:txBody>
          </p:sp>
          <p:sp>
            <p:nvSpPr>
              <p:cNvPr id="312376" name="Line 56"/>
              <p:cNvSpPr>
                <a:spLocks noChangeShapeType="1"/>
              </p:cNvSpPr>
              <p:nvPr/>
            </p:nvSpPr>
            <p:spPr bwMode="auto">
              <a:xfrm>
                <a:off x="4800" y="2238"/>
                <a:ext cx="42" cy="1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nl-NL" sz="2000" b="1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ＭＳ Ｐゴシック" charset="0"/>
                </a:endParaRPr>
              </a:p>
            </p:txBody>
          </p:sp>
          <p:sp>
            <p:nvSpPr>
              <p:cNvPr id="312377" name="Line 57"/>
              <p:cNvSpPr>
                <a:spLocks noChangeShapeType="1"/>
              </p:cNvSpPr>
              <p:nvPr/>
            </p:nvSpPr>
            <p:spPr bwMode="auto">
              <a:xfrm>
                <a:off x="4818" y="2401"/>
                <a:ext cx="1" cy="161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nl-NL" sz="2000" b="1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ＭＳ Ｐゴシック" charset="0"/>
                </a:endParaRPr>
              </a:p>
            </p:txBody>
          </p:sp>
          <p:sp>
            <p:nvSpPr>
              <p:cNvPr id="312378" name="Line 58"/>
              <p:cNvSpPr>
                <a:spLocks noChangeShapeType="1"/>
              </p:cNvSpPr>
              <p:nvPr/>
            </p:nvSpPr>
            <p:spPr bwMode="auto">
              <a:xfrm>
                <a:off x="4800" y="2562"/>
                <a:ext cx="42" cy="1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nl-NL" sz="2000" b="1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ＭＳ Ｐゴシック" charset="0"/>
                </a:endParaRPr>
              </a:p>
            </p:txBody>
          </p:sp>
        </p:grpSp>
        <p:grpSp>
          <p:nvGrpSpPr>
            <p:cNvPr id="286755" name="Group 59"/>
            <p:cNvGrpSpPr>
              <a:grpSpLocks/>
            </p:cNvGrpSpPr>
            <p:nvPr/>
          </p:nvGrpSpPr>
          <p:grpSpPr bwMode="auto">
            <a:xfrm>
              <a:off x="2785" y="2303"/>
              <a:ext cx="52" cy="300"/>
              <a:chOff x="2094" y="2339"/>
              <a:chExt cx="42" cy="325"/>
            </a:xfrm>
          </p:grpSpPr>
          <p:sp>
            <p:nvSpPr>
              <p:cNvPr id="312380" name="Line 60"/>
              <p:cNvSpPr>
                <a:spLocks noChangeShapeType="1"/>
              </p:cNvSpPr>
              <p:nvPr/>
            </p:nvSpPr>
            <p:spPr bwMode="auto">
              <a:xfrm flipV="1">
                <a:off x="2112" y="2339"/>
                <a:ext cx="2" cy="163"/>
              </a:xfrm>
              <a:prstGeom prst="line">
                <a:avLst/>
              </a:prstGeom>
              <a:noFill/>
              <a:ln w="1905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nl-NL" sz="2000" b="1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ＭＳ Ｐゴシック" charset="0"/>
                </a:endParaRPr>
              </a:p>
            </p:txBody>
          </p:sp>
          <p:sp>
            <p:nvSpPr>
              <p:cNvPr id="312381" name="Line 61"/>
              <p:cNvSpPr>
                <a:spLocks noChangeShapeType="1"/>
              </p:cNvSpPr>
              <p:nvPr/>
            </p:nvSpPr>
            <p:spPr bwMode="auto">
              <a:xfrm>
                <a:off x="2094" y="2339"/>
                <a:ext cx="42" cy="1"/>
              </a:xfrm>
              <a:prstGeom prst="line">
                <a:avLst/>
              </a:prstGeom>
              <a:noFill/>
              <a:ln w="1905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nl-NL" sz="2000" b="1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ＭＳ Ｐゴシック" charset="0"/>
                </a:endParaRPr>
              </a:p>
            </p:txBody>
          </p:sp>
          <p:sp>
            <p:nvSpPr>
              <p:cNvPr id="312382" name="Line 62"/>
              <p:cNvSpPr>
                <a:spLocks noChangeShapeType="1"/>
              </p:cNvSpPr>
              <p:nvPr/>
            </p:nvSpPr>
            <p:spPr bwMode="auto">
              <a:xfrm>
                <a:off x="2112" y="2502"/>
                <a:ext cx="2" cy="161"/>
              </a:xfrm>
              <a:prstGeom prst="line">
                <a:avLst/>
              </a:prstGeom>
              <a:noFill/>
              <a:ln w="1905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nl-NL" sz="2000" b="1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ＭＳ Ｐゴシック" charset="0"/>
                </a:endParaRPr>
              </a:p>
            </p:txBody>
          </p:sp>
          <p:sp>
            <p:nvSpPr>
              <p:cNvPr id="312383" name="Line 63"/>
              <p:cNvSpPr>
                <a:spLocks noChangeShapeType="1"/>
              </p:cNvSpPr>
              <p:nvPr/>
            </p:nvSpPr>
            <p:spPr bwMode="auto">
              <a:xfrm>
                <a:off x="2094" y="2663"/>
                <a:ext cx="42" cy="1"/>
              </a:xfrm>
              <a:prstGeom prst="line">
                <a:avLst/>
              </a:prstGeom>
              <a:noFill/>
              <a:ln w="1905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nl-NL" sz="2000" b="1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ＭＳ Ｐゴシック" charset="0"/>
                </a:endParaRPr>
              </a:p>
            </p:txBody>
          </p:sp>
        </p:grpSp>
        <p:grpSp>
          <p:nvGrpSpPr>
            <p:cNvPr id="286756" name="Group 64"/>
            <p:cNvGrpSpPr>
              <a:grpSpLocks/>
            </p:cNvGrpSpPr>
            <p:nvPr/>
          </p:nvGrpSpPr>
          <p:grpSpPr bwMode="auto">
            <a:xfrm>
              <a:off x="2785" y="1582"/>
              <a:ext cx="52" cy="268"/>
              <a:chOff x="2094" y="1517"/>
              <a:chExt cx="42" cy="289"/>
            </a:xfrm>
          </p:grpSpPr>
          <p:sp>
            <p:nvSpPr>
              <p:cNvPr id="312385" name="Line 65"/>
              <p:cNvSpPr>
                <a:spLocks noChangeShapeType="1"/>
              </p:cNvSpPr>
              <p:nvPr/>
            </p:nvSpPr>
            <p:spPr bwMode="auto">
              <a:xfrm flipV="1">
                <a:off x="2112" y="1517"/>
                <a:ext cx="2" cy="145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nl-NL" sz="2000" b="1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ＭＳ Ｐゴシック" charset="0"/>
                </a:endParaRPr>
              </a:p>
            </p:txBody>
          </p:sp>
          <p:sp>
            <p:nvSpPr>
              <p:cNvPr id="312386" name="Line 66"/>
              <p:cNvSpPr>
                <a:spLocks noChangeShapeType="1"/>
              </p:cNvSpPr>
              <p:nvPr/>
            </p:nvSpPr>
            <p:spPr bwMode="auto">
              <a:xfrm>
                <a:off x="2094" y="1517"/>
                <a:ext cx="42" cy="1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nl-NL" sz="2000" b="1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ＭＳ Ｐゴシック" charset="0"/>
                </a:endParaRPr>
              </a:p>
            </p:txBody>
          </p:sp>
          <p:sp>
            <p:nvSpPr>
              <p:cNvPr id="312387" name="Line 67"/>
              <p:cNvSpPr>
                <a:spLocks noChangeShapeType="1"/>
              </p:cNvSpPr>
              <p:nvPr/>
            </p:nvSpPr>
            <p:spPr bwMode="auto">
              <a:xfrm>
                <a:off x="2112" y="1662"/>
                <a:ext cx="2" cy="143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nl-NL" sz="2000" b="1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ＭＳ Ｐゴシック" charset="0"/>
                </a:endParaRPr>
              </a:p>
            </p:txBody>
          </p:sp>
          <p:sp>
            <p:nvSpPr>
              <p:cNvPr id="312388" name="Line 68"/>
              <p:cNvSpPr>
                <a:spLocks noChangeShapeType="1"/>
              </p:cNvSpPr>
              <p:nvPr/>
            </p:nvSpPr>
            <p:spPr bwMode="auto">
              <a:xfrm>
                <a:off x="2094" y="1805"/>
                <a:ext cx="42" cy="1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nl-NL" sz="2000" b="1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ＭＳ Ｐゴシック" charset="0"/>
                </a:endParaRPr>
              </a:p>
            </p:txBody>
          </p:sp>
        </p:grpSp>
        <p:sp>
          <p:nvSpPr>
            <p:cNvPr id="312389" name="Line 69"/>
            <p:cNvSpPr>
              <a:spLocks noChangeShapeType="1"/>
            </p:cNvSpPr>
            <p:nvPr/>
          </p:nvSpPr>
          <p:spPr bwMode="auto">
            <a:xfrm>
              <a:off x="1327" y="1793"/>
              <a:ext cx="493" cy="61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nl-NL" sz="2000" b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ＭＳ Ｐゴシック" charset="0"/>
              </a:endParaRPr>
            </a:p>
          </p:txBody>
        </p:sp>
        <p:sp>
          <p:nvSpPr>
            <p:cNvPr id="312390" name="Line 70"/>
            <p:cNvSpPr>
              <a:spLocks noChangeShapeType="1"/>
            </p:cNvSpPr>
            <p:nvPr/>
          </p:nvSpPr>
          <p:spPr bwMode="auto">
            <a:xfrm>
              <a:off x="2815" y="2464"/>
              <a:ext cx="1991" cy="649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nl-NL" sz="2000" b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ＭＳ Ｐゴシック" charset="0"/>
              </a:endParaRPr>
            </a:p>
          </p:txBody>
        </p:sp>
        <p:sp>
          <p:nvSpPr>
            <p:cNvPr id="312391" name="Line 71"/>
            <p:cNvSpPr>
              <a:spLocks noChangeShapeType="1"/>
            </p:cNvSpPr>
            <p:nvPr/>
          </p:nvSpPr>
          <p:spPr bwMode="auto">
            <a:xfrm flipV="1">
              <a:off x="1327" y="1666"/>
              <a:ext cx="493" cy="127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nl-NL" sz="2000" b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ＭＳ Ｐゴシック" charset="0"/>
              </a:endParaRPr>
            </a:p>
          </p:txBody>
        </p:sp>
        <p:sp>
          <p:nvSpPr>
            <p:cNvPr id="312392" name="Line 72"/>
            <p:cNvSpPr>
              <a:spLocks noChangeShapeType="1"/>
            </p:cNvSpPr>
            <p:nvPr/>
          </p:nvSpPr>
          <p:spPr bwMode="auto">
            <a:xfrm>
              <a:off x="1820" y="1666"/>
              <a:ext cx="995" cy="38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nl-NL" sz="2000" b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ＭＳ Ｐゴシック" charset="0"/>
              </a:endParaRPr>
            </a:p>
          </p:txBody>
        </p:sp>
        <p:sp>
          <p:nvSpPr>
            <p:cNvPr id="312393" name="Line 73"/>
            <p:cNvSpPr>
              <a:spLocks noChangeShapeType="1"/>
            </p:cNvSpPr>
            <p:nvPr/>
          </p:nvSpPr>
          <p:spPr bwMode="auto">
            <a:xfrm>
              <a:off x="2815" y="1704"/>
              <a:ext cx="1981" cy="678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nl-NL" sz="2000" b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ＭＳ Ｐゴシック" charset="0"/>
              </a:endParaRPr>
            </a:p>
          </p:txBody>
        </p:sp>
        <p:sp>
          <p:nvSpPr>
            <p:cNvPr id="312394" name="Line 74"/>
            <p:cNvSpPr>
              <a:spLocks noChangeShapeType="1"/>
            </p:cNvSpPr>
            <p:nvPr/>
          </p:nvSpPr>
          <p:spPr bwMode="auto">
            <a:xfrm>
              <a:off x="1156" y="3339"/>
              <a:ext cx="3811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nl-NL" sz="2000" b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ＭＳ Ｐゴシック" charset="0"/>
              </a:endParaRPr>
            </a:p>
          </p:txBody>
        </p:sp>
        <p:sp>
          <p:nvSpPr>
            <p:cNvPr id="286763" name="Rectangle 75"/>
            <p:cNvSpPr>
              <a:spLocks noChangeArrowheads="1"/>
            </p:cNvSpPr>
            <p:nvPr/>
          </p:nvSpPr>
          <p:spPr bwMode="auto">
            <a:xfrm>
              <a:off x="1338" y="2478"/>
              <a:ext cx="1179" cy="639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lIns="72000" tIns="72000" rIns="72000" bIns="72000">
              <a:spAutoFit/>
            </a:bodyPr>
            <a:lstStyle/>
            <a:p>
              <a:pPr marL="288925" indent="-288925" defTabSz="914400" eaLnBrk="0" fontAlgn="base" hangingPunct="0">
                <a:spcBef>
                  <a:spcPct val="25000"/>
                </a:spcBef>
                <a:spcAft>
                  <a:spcPct val="0"/>
                </a:spcAft>
              </a:pPr>
              <a:r>
                <a:rPr lang="en-GB" b="1" smtClean="0">
                  <a:solidFill>
                    <a:srgbClr val="FF0000"/>
                  </a:solidFill>
                  <a:latin typeface="Calibri" charset="0"/>
                  <a:ea typeface="ＭＳ Ｐゴシック" charset="0"/>
                  <a:sym typeface="Wingdings" charset="0"/>
                </a:rPr>
                <a:t>	</a:t>
              </a:r>
              <a:r>
                <a:rPr lang="en-GB" b="1" smtClean="0">
                  <a:solidFill>
                    <a:srgbClr val="FF0000"/>
                  </a:solidFill>
                  <a:latin typeface="Calibri" charset="0"/>
                  <a:ea typeface="ＭＳ Ｐゴシック" charset="0"/>
                </a:rPr>
                <a:t>Memantine </a:t>
              </a:r>
              <a:r>
                <a:rPr lang="en-GB" sz="1600" b="1" smtClean="0">
                  <a:solidFill>
                    <a:srgbClr val="FF0000"/>
                  </a:solidFill>
                  <a:latin typeface="Calibri" charset="0"/>
                  <a:ea typeface="ＭＳ Ｐゴシック" charset="0"/>
                </a:rPr>
                <a:t>(20 mg/day)</a:t>
              </a:r>
              <a:endParaRPr lang="en-GB" sz="1600" b="1" smtClean="0">
                <a:solidFill>
                  <a:srgbClr val="0A50A1"/>
                </a:solidFill>
                <a:latin typeface="Calibri" charset="0"/>
                <a:ea typeface="ＭＳ Ｐゴシック" charset="0"/>
              </a:endParaRPr>
            </a:p>
            <a:p>
              <a:pPr marL="288925" indent="-288925" defTabSz="914400" eaLnBrk="0" fontAlgn="base" hangingPunct="0">
                <a:spcBef>
                  <a:spcPct val="25000"/>
                </a:spcBef>
                <a:spcAft>
                  <a:spcPct val="0"/>
                </a:spcAft>
              </a:pPr>
              <a:r>
                <a:rPr lang="en-GB" b="1" smtClean="0">
                  <a:solidFill>
                    <a:srgbClr val="0A50A1"/>
                  </a:solidFill>
                  <a:latin typeface="Calibri" charset="0"/>
                  <a:ea typeface="ＭＳ Ｐゴシック" charset="0"/>
                  <a:sym typeface="Wingdings" charset="0"/>
                </a:rPr>
                <a:t>	</a:t>
              </a:r>
              <a:r>
                <a:rPr lang="en-GB" b="1" smtClean="0">
                  <a:solidFill>
                    <a:srgbClr val="0A50A1"/>
                  </a:solidFill>
                  <a:latin typeface="Calibri" charset="0"/>
                  <a:ea typeface="ＭＳ Ｐゴシック" charset="0"/>
                </a:rPr>
                <a:t>Placebo </a:t>
              </a:r>
            </a:p>
          </p:txBody>
        </p:sp>
        <p:sp>
          <p:nvSpPr>
            <p:cNvPr id="312396" name="Rectangle 76"/>
            <p:cNvSpPr>
              <a:spLocks noChangeArrowheads="1"/>
            </p:cNvSpPr>
            <p:nvPr/>
          </p:nvSpPr>
          <p:spPr bwMode="auto">
            <a:xfrm>
              <a:off x="1764" y="1616"/>
              <a:ext cx="98" cy="98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nl-NL" sz="2000" b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ＭＳ Ｐゴシック" charset="0"/>
              </a:endParaRPr>
            </a:p>
          </p:txBody>
        </p:sp>
        <p:sp>
          <p:nvSpPr>
            <p:cNvPr id="312397" name="Oval 77"/>
            <p:cNvSpPr>
              <a:spLocks noChangeArrowheads="1"/>
            </p:cNvSpPr>
            <p:nvPr/>
          </p:nvSpPr>
          <p:spPr bwMode="auto">
            <a:xfrm>
              <a:off x="1765" y="1807"/>
              <a:ext cx="96" cy="96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nl-NL" sz="2000" b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ＭＳ Ｐゴシック" charset="0"/>
              </a:endParaRPr>
            </a:p>
          </p:txBody>
        </p:sp>
        <p:sp>
          <p:nvSpPr>
            <p:cNvPr id="312398" name="Rectangle 78"/>
            <p:cNvSpPr>
              <a:spLocks noChangeArrowheads="1"/>
            </p:cNvSpPr>
            <p:nvPr/>
          </p:nvSpPr>
          <p:spPr bwMode="auto">
            <a:xfrm>
              <a:off x="2759" y="1665"/>
              <a:ext cx="98" cy="98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nl-NL" sz="2000" b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ＭＳ Ｐゴシック" charset="0"/>
              </a:endParaRPr>
            </a:p>
          </p:txBody>
        </p:sp>
        <p:sp>
          <p:nvSpPr>
            <p:cNvPr id="312399" name="Oval 79"/>
            <p:cNvSpPr>
              <a:spLocks noChangeArrowheads="1"/>
            </p:cNvSpPr>
            <p:nvPr/>
          </p:nvSpPr>
          <p:spPr bwMode="auto">
            <a:xfrm>
              <a:off x="2760" y="2408"/>
              <a:ext cx="96" cy="96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nl-NL" sz="2000" b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ＭＳ Ｐゴシック" charset="0"/>
              </a:endParaRPr>
            </a:p>
          </p:txBody>
        </p:sp>
        <p:sp>
          <p:nvSpPr>
            <p:cNvPr id="312400" name="Rectangle 80"/>
            <p:cNvSpPr>
              <a:spLocks noChangeArrowheads="1"/>
            </p:cNvSpPr>
            <p:nvPr/>
          </p:nvSpPr>
          <p:spPr bwMode="auto">
            <a:xfrm>
              <a:off x="4744" y="2334"/>
              <a:ext cx="98" cy="98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nl-NL" sz="2000" b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ＭＳ Ｐゴシック" charset="0"/>
              </a:endParaRPr>
            </a:p>
          </p:txBody>
        </p:sp>
        <p:sp>
          <p:nvSpPr>
            <p:cNvPr id="312401" name="Oval 81"/>
            <p:cNvSpPr>
              <a:spLocks noChangeArrowheads="1"/>
            </p:cNvSpPr>
            <p:nvPr/>
          </p:nvSpPr>
          <p:spPr bwMode="auto">
            <a:xfrm>
              <a:off x="4745" y="3065"/>
              <a:ext cx="96" cy="96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nl-NL" sz="2000" b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ＭＳ Ｐゴシック" charset="0"/>
              </a:endParaRPr>
            </a:p>
          </p:txBody>
        </p:sp>
        <p:sp>
          <p:nvSpPr>
            <p:cNvPr id="312402" name="Line 82"/>
            <p:cNvSpPr>
              <a:spLocks noChangeShapeType="1"/>
            </p:cNvSpPr>
            <p:nvPr/>
          </p:nvSpPr>
          <p:spPr bwMode="auto">
            <a:xfrm>
              <a:off x="1820" y="1854"/>
              <a:ext cx="995" cy="61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nl-NL" sz="2000" b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ＭＳ Ｐゴシック" charset="0"/>
              </a:endParaRPr>
            </a:p>
          </p:txBody>
        </p:sp>
        <p:sp>
          <p:nvSpPr>
            <p:cNvPr id="286771" name="Text Box 83"/>
            <p:cNvSpPr txBox="1">
              <a:spLocks noChangeArrowheads="1"/>
            </p:cNvSpPr>
            <p:nvPr/>
          </p:nvSpPr>
          <p:spPr bwMode="auto">
            <a:xfrm>
              <a:off x="1156" y="1600"/>
              <a:ext cx="1148" cy="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1300" b="0" smtClean="0">
                  <a:solidFill>
                    <a:srgbClr val="000000"/>
                  </a:solidFill>
                </a:rPr>
                <a:t>N = 126 </a:t>
              </a:r>
            </a:p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sz="1300" b="0" smtClean="0">
                <a:solidFill>
                  <a:srgbClr val="000000"/>
                </a:solidFill>
              </a:endParaRPr>
            </a:p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1300" b="0" smtClean="0">
                  <a:solidFill>
                    <a:srgbClr val="000000"/>
                  </a:solidFill>
                </a:rPr>
                <a:t>both groups</a:t>
              </a:r>
            </a:p>
          </p:txBody>
        </p:sp>
        <p:sp>
          <p:nvSpPr>
            <p:cNvPr id="312404" name="Oval 84"/>
            <p:cNvSpPr>
              <a:spLocks noChangeArrowheads="1"/>
            </p:cNvSpPr>
            <p:nvPr/>
          </p:nvSpPr>
          <p:spPr bwMode="auto">
            <a:xfrm>
              <a:off x="1296" y="1752"/>
              <a:ext cx="96" cy="96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nl-NL" sz="2000" b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ＭＳ Ｐゴシック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3043421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49742"/>
            <a:ext cx="77724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000090"/>
                </a:solidFill>
                <a:latin typeface="Arial"/>
                <a:cs typeface="Arial"/>
              </a:rPr>
              <a:t>Jammer, en </a:t>
            </a:r>
            <a:r>
              <a:rPr lang="en-US" b="1" dirty="0" err="1" smtClean="0">
                <a:solidFill>
                  <a:srgbClr val="000090"/>
                </a:solidFill>
                <a:latin typeface="Arial"/>
                <a:cs typeface="Arial"/>
              </a:rPr>
              <a:t>wat</a:t>
            </a:r>
            <a:r>
              <a:rPr lang="en-US" b="1" dirty="0" smtClean="0">
                <a:solidFill>
                  <a:srgbClr val="000090"/>
                </a:solidFill>
                <a:latin typeface="Arial"/>
                <a:cs typeface="Arial"/>
              </a:rPr>
              <a:t> nu?</a:t>
            </a:r>
            <a:endParaRPr lang="en-US" b="1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68150" y="1600200"/>
            <a:ext cx="7588421" cy="4525963"/>
          </a:xfrm>
        </p:spPr>
        <p:txBody>
          <a:bodyPr>
            <a:normAutofit lnSpcReduction="10000"/>
          </a:bodyPr>
          <a:lstStyle/>
          <a:p>
            <a:r>
              <a:rPr lang="en-US" sz="2400" dirty="0" smtClean="0">
                <a:solidFill>
                  <a:srgbClr val="000090"/>
                </a:solidFill>
                <a:latin typeface="Arial"/>
                <a:cs typeface="Arial"/>
              </a:rPr>
              <a:t>Conservative drug development</a:t>
            </a:r>
          </a:p>
          <a:p>
            <a:r>
              <a:rPr lang="en-US" sz="3000" b="1" dirty="0" smtClean="0">
                <a:solidFill>
                  <a:srgbClr val="000090"/>
                </a:solidFill>
                <a:latin typeface="Arial"/>
                <a:cs typeface="Arial"/>
              </a:rPr>
              <a:t>Innovative drug design, Anti-Amyloids</a:t>
            </a:r>
          </a:p>
          <a:p>
            <a:r>
              <a:rPr lang="en-US" sz="2400" dirty="0" smtClean="0">
                <a:solidFill>
                  <a:srgbClr val="000090"/>
                </a:solidFill>
                <a:latin typeface="Arial"/>
                <a:cs typeface="Arial"/>
              </a:rPr>
              <a:t>Early diagnosis and treatment</a:t>
            </a:r>
          </a:p>
          <a:p>
            <a:r>
              <a:rPr lang="en-US" sz="2400" dirty="0" smtClean="0">
                <a:solidFill>
                  <a:srgbClr val="000090"/>
                </a:solidFill>
                <a:latin typeface="Arial"/>
                <a:cs typeface="Arial"/>
              </a:rPr>
              <a:t>Life style changes</a:t>
            </a:r>
          </a:p>
          <a:p>
            <a:pPr lvl="1"/>
            <a:r>
              <a:rPr lang="en-US" sz="2000" dirty="0" smtClean="0">
                <a:solidFill>
                  <a:srgbClr val="000090"/>
                </a:solidFill>
                <a:latin typeface="Arial"/>
                <a:cs typeface="Arial"/>
              </a:rPr>
              <a:t>Food composition</a:t>
            </a:r>
          </a:p>
          <a:p>
            <a:pPr lvl="1"/>
            <a:r>
              <a:rPr lang="en-US" sz="2000" dirty="0" smtClean="0">
                <a:solidFill>
                  <a:srgbClr val="000090"/>
                </a:solidFill>
                <a:latin typeface="Arial"/>
                <a:cs typeface="Arial"/>
              </a:rPr>
              <a:t>Moving and exercise</a:t>
            </a:r>
          </a:p>
          <a:p>
            <a:pPr lvl="1"/>
            <a:r>
              <a:rPr lang="en-US" sz="2000" dirty="0" smtClean="0">
                <a:solidFill>
                  <a:srgbClr val="000090"/>
                </a:solidFill>
                <a:latin typeface="Arial"/>
                <a:cs typeface="Arial"/>
              </a:rPr>
              <a:t>Stress control</a:t>
            </a:r>
          </a:p>
          <a:p>
            <a:pPr lvl="1"/>
            <a:r>
              <a:rPr lang="en-US" sz="2000" dirty="0" smtClean="0">
                <a:solidFill>
                  <a:srgbClr val="000090"/>
                </a:solidFill>
                <a:latin typeface="Arial"/>
                <a:cs typeface="Arial"/>
              </a:rPr>
              <a:t>Reduction of hypertension</a:t>
            </a:r>
          </a:p>
          <a:p>
            <a:pPr lvl="1"/>
            <a:r>
              <a:rPr lang="en-US" sz="2000" dirty="0" smtClean="0">
                <a:solidFill>
                  <a:srgbClr val="000090"/>
                </a:solidFill>
                <a:latin typeface="Arial"/>
                <a:cs typeface="Arial"/>
              </a:rPr>
              <a:t>Enhanced cerebral blood flow</a:t>
            </a:r>
          </a:p>
          <a:p>
            <a:pPr lvl="1"/>
            <a:r>
              <a:rPr lang="en-US" sz="2000" dirty="0" smtClean="0">
                <a:solidFill>
                  <a:srgbClr val="000090"/>
                </a:solidFill>
                <a:latin typeface="Arial"/>
                <a:cs typeface="Arial"/>
              </a:rPr>
              <a:t>Improved blood brain barrier</a:t>
            </a:r>
          </a:p>
          <a:p>
            <a:pPr lvl="1"/>
            <a:r>
              <a:rPr lang="en-US" sz="2000" dirty="0" smtClean="0">
                <a:solidFill>
                  <a:srgbClr val="000090"/>
                </a:solidFill>
                <a:latin typeface="Arial"/>
                <a:cs typeface="Arial"/>
              </a:rPr>
              <a:t>Maintenance vascular tone</a:t>
            </a:r>
          </a:p>
          <a:p>
            <a:pPr lvl="1"/>
            <a:r>
              <a:rPr lang="en-US" sz="2000" dirty="0" smtClean="0">
                <a:solidFill>
                  <a:srgbClr val="000090"/>
                </a:solidFill>
                <a:latin typeface="Arial"/>
                <a:cs typeface="Arial"/>
              </a:rPr>
              <a:t>Improved vascular condition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14255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Text Box 2"/>
          <p:cNvSpPr txBox="1">
            <a:spLocks noChangeArrowheads="1"/>
          </p:cNvSpPr>
          <p:nvPr/>
        </p:nvSpPr>
        <p:spPr bwMode="auto">
          <a:xfrm>
            <a:off x="2590800" y="3429000"/>
            <a:ext cx="3581400" cy="409575"/>
          </a:xfrm>
          <a:prstGeom prst="rect">
            <a:avLst/>
          </a:prstGeom>
          <a:noFill/>
          <a:ln w="12700">
            <a:solidFill>
              <a:srgbClr val="16165D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nl-NL" sz="2000" b="1" dirty="0" err="1">
                <a:solidFill>
                  <a:srgbClr val="16165D"/>
                </a:solidFill>
                <a:latin typeface="Century Gothic"/>
                <a:ea typeface="ＭＳ Ｐゴシック" charset="0"/>
                <a:cs typeface="Century Gothic"/>
              </a:rPr>
              <a:t>Amyloid</a:t>
            </a:r>
            <a:r>
              <a:rPr lang="nl-NL" sz="2000" b="1" dirty="0">
                <a:solidFill>
                  <a:srgbClr val="16165D"/>
                </a:solidFill>
                <a:latin typeface="Century Gothic"/>
                <a:ea typeface="ＭＳ Ｐゴシック" charset="0"/>
                <a:cs typeface="Century Gothic"/>
              </a:rPr>
              <a:t>-</a:t>
            </a:r>
            <a:r>
              <a:rPr lang="el-GR" sz="2000" b="1" dirty="0">
                <a:solidFill>
                  <a:srgbClr val="16165D"/>
                </a:solidFill>
                <a:latin typeface="Century Gothic"/>
                <a:ea typeface="ＭＳ Ｐゴシック" charset="0"/>
                <a:cs typeface="Century Gothic"/>
              </a:rPr>
              <a:t>β</a:t>
            </a:r>
            <a:r>
              <a:rPr lang="nl-NL" sz="2000" b="1" dirty="0">
                <a:solidFill>
                  <a:srgbClr val="16165D"/>
                </a:solidFill>
                <a:latin typeface="Century Gothic"/>
                <a:ea typeface="ＭＳ Ｐゴシック" charset="0"/>
                <a:cs typeface="Century Gothic"/>
              </a:rPr>
              <a:t> eiwit</a:t>
            </a:r>
            <a:endParaRPr lang="el-GR" sz="2000" b="1" dirty="0">
              <a:solidFill>
                <a:srgbClr val="16165D"/>
              </a:solidFill>
              <a:latin typeface="Century Gothic"/>
              <a:ea typeface="ＭＳ Ｐゴシック" charset="0"/>
              <a:cs typeface="Century Gothic"/>
            </a:endParaRPr>
          </a:p>
        </p:txBody>
      </p:sp>
      <p:sp>
        <p:nvSpPr>
          <p:cNvPr id="131075" name="Text Box 3"/>
          <p:cNvSpPr txBox="1">
            <a:spLocks noChangeArrowheads="1"/>
          </p:cNvSpPr>
          <p:nvPr/>
        </p:nvSpPr>
        <p:spPr bwMode="auto">
          <a:xfrm>
            <a:off x="2782239" y="1571625"/>
            <a:ext cx="2055522" cy="409575"/>
          </a:xfrm>
          <a:prstGeom prst="rect">
            <a:avLst/>
          </a:prstGeom>
          <a:noFill/>
          <a:ln w="12700">
            <a:solidFill>
              <a:srgbClr val="16165D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nl-NL" sz="2000" b="1" dirty="0">
                <a:solidFill>
                  <a:srgbClr val="16165D"/>
                </a:solidFill>
                <a:latin typeface="Century Gothic"/>
                <a:ea typeface="ＭＳ Ｐゴシック" charset="0"/>
                <a:cs typeface="Century Gothic"/>
              </a:rPr>
              <a:t>Veroudering</a:t>
            </a:r>
          </a:p>
        </p:txBody>
      </p:sp>
      <p:sp>
        <p:nvSpPr>
          <p:cNvPr id="131076" name="Text Box 4"/>
          <p:cNvSpPr txBox="1">
            <a:spLocks noChangeArrowheads="1"/>
          </p:cNvSpPr>
          <p:nvPr/>
        </p:nvSpPr>
        <p:spPr bwMode="auto">
          <a:xfrm>
            <a:off x="381093" y="148671"/>
            <a:ext cx="6448934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nl-NL" sz="3200" b="1" dirty="0" smtClean="0">
                <a:solidFill>
                  <a:srgbClr val="16165D"/>
                </a:solidFill>
                <a:latin typeface="Century Gothic"/>
                <a:ea typeface="ＭＳ Ｐゴシック" charset="0"/>
                <a:cs typeface="Century Gothic"/>
              </a:rPr>
              <a:t>Alzheimer: een multifactorieel ziektebeeld</a:t>
            </a:r>
            <a:endParaRPr lang="nl-NL" sz="3200" b="1" dirty="0">
              <a:solidFill>
                <a:srgbClr val="16165D"/>
              </a:solidFill>
              <a:latin typeface="Century Gothic"/>
              <a:ea typeface="ＭＳ Ｐゴシック" charset="0"/>
              <a:cs typeface="Century Gothic"/>
            </a:endParaRPr>
          </a:p>
        </p:txBody>
      </p:sp>
      <p:sp>
        <p:nvSpPr>
          <p:cNvPr id="131077" name="Text Box 5"/>
          <p:cNvSpPr txBox="1">
            <a:spLocks noChangeArrowheads="1"/>
          </p:cNvSpPr>
          <p:nvPr/>
        </p:nvSpPr>
        <p:spPr bwMode="auto">
          <a:xfrm>
            <a:off x="818132" y="2120900"/>
            <a:ext cx="990600" cy="317500"/>
          </a:xfrm>
          <a:prstGeom prst="rect">
            <a:avLst/>
          </a:prstGeom>
          <a:noFill/>
          <a:ln w="12700">
            <a:solidFill>
              <a:srgbClr val="16165D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nl-NL" sz="1400" b="1" dirty="0">
                <a:solidFill>
                  <a:srgbClr val="16165D"/>
                </a:solidFill>
                <a:latin typeface="Century Gothic"/>
                <a:ea typeface="ＭＳ Ｐゴシック" charset="0"/>
                <a:cs typeface="Century Gothic"/>
              </a:rPr>
              <a:t>Voeding</a:t>
            </a:r>
          </a:p>
        </p:txBody>
      </p:sp>
      <p:sp>
        <p:nvSpPr>
          <p:cNvPr id="131078" name="Text Box 6"/>
          <p:cNvSpPr txBox="1">
            <a:spLocks noChangeArrowheads="1"/>
          </p:cNvSpPr>
          <p:nvPr/>
        </p:nvSpPr>
        <p:spPr bwMode="auto">
          <a:xfrm>
            <a:off x="1991504" y="2120900"/>
            <a:ext cx="1676400" cy="317500"/>
          </a:xfrm>
          <a:prstGeom prst="rect">
            <a:avLst/>
          </a:prstGeom>
          <a:noFill/>
          <a:ln w="12700">
            <a:solidFill>
              <a:srgbClr val="16165D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nl-NL" sz="1400" b="1" dirty="0">
                <a:solidFill>
                  <a:srgbClr val="16165D"/>
                </a:solidFill>
                <a:latin typeface="Century Gothic"/>
                <a:ea typeface="ＭＳ Ｐゴシック" charset="0"/>
                <a:cs typeface="Century Gothic"/>
              </a:rPr>
              <a:t>Erfelijke factoren</a:t>
            </a:r>
          </a:p>
        </p:txBody>
      </p:sp>
      <p:sp>
        <p:nvSpPr>
          <p:cNvPr id="131079" name="Text Box 7"/>
          <p:cNvSpPr txBox="1">
            <a:spLocks noChangeArrowheads="1"/>
          </p:cNvSpPr>
          <p:nvPr/>
        </p:nvSpPr>
        <p:spPr bwMode="auto">
          <a:xfrm>
            <a:off x="3827669" y="2120900"/>
            <a:ext cx="3002265" cy="307777"/>
          </a:xfrm>
          <a:prstGeom prst="rect">
            <a:avLst/>
          </a:prstGeom>
          <a:noFill/>
          <a:ln w="12700">
            <a:solidFill>
              <a:srgbClr val="16165D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nl-NL" sz="1400" b="1" dirty="0">
                <a:solidFill>
                  <a:srgbClr val="16165D"/>
                </a:solidFill>
                <a:latin typeface="Century Gothic"/>
                <a:ea typeface="ＭＳ Ｐゴシック" charset="0"/>
                <a:cs typeface="Century Gothic"/>
              </a:rPr>
              <a:t>Hersenvaten en -doorbloeding</a:t>
            </a:r>
          </a:p>
        </p:txBody>
      </p:sp>
      <p:sp>
        <p:nvSpPr>
          <p:cNvPr id="131080" name="Text Box 8"/>
          <p:cNvSpPr txBox="1">
            <a:spLocks noChangeArrowheads="1"/>
          </p:cNvSpPr>
          <p:nvPr/>
        </p:nvSpPr>
        <p:spPr bwMode="auto">
          <a:xfrm>
            <a:off x="7057111" y="2120900"/>
            <a:ext cx="1219200" cy="317500"/>
          </a:xfrm>
          <a:prstGeom prst="rect">
            <a:avLst/>
          </a:prstGeom>
          <a:noFill/>
          <a:ln w="12700">
            <a:solidFill>
              <a:srgbClr val="16165D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nl-NL" sz="1400" b="1" dirty="0" smtClean="0">
                <a:solidFill>
                  <a:srgbClr val="16165D"/>
                </a:solidFill>
                <a:latin typeface="Century Gothic"/>
                <a:ea typeface="ＭＳ Ｐゴシック" charset="0"/>
                <a:cs typeface="Century Gothic"/>
              </a:rPr>
              <a:t>Stressoren</a:t>
            </a:r>
            <a:endParaRPr lang="nl-NL" sz="1400" b="1" dirty="0">
              <a:solidFill>
                <a:srgbClr val="16165D"/>
              </a:solidFill>
              <a:latin typeface="Century Gothic"/>
              <a:ea typeface="ＭＳ Ｐゴシック" charset="0"/>
              <a:cs typeface="Century Gothic"/>
            </a:endParaRPr>
          </a:p>
        </p:txBody>
      </p:sp>
      <p:sp>
        <p:nvSpPr>
          <p:cNvPr id="131081" name="AutoShape 9"/>
          <p:cNvSpPr>
            <a:spLocks noChangeArrowheads="1"/>
          </p:cNvSpPr>
          <p:nvPr/>
        </p:nvSpPr>
        <p:spPr bwMode="auto">
          <a:xfrm rot="2229358">
            <a:off x="1601744" y="2803893"/>
            <a:ext cx="912812" cy="318342"/>
          </a:xfrm>
          <a:prstGeom prst="rightArrow">
            <a:avLst>
              <a:gd name="adj1" fmla="val 50000"/>
              <a:gd name="adj2" fmla="val 184295"/>
            </a:avLst>
          </a:prstGeom>
          <a:noFill/>
          <a:ln w="9525">
            <a:solidFill>
              <a:srgbClr val="16165D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ＭＳ Ｐゴシック" charset="0"/>
            </a:endParaRPr>
          </a:p>
        </p:txBody>
      </p:sp>
      <p:sp>
        <p:nvSpPr>
          <p:cNvPr id="131082" name="AutoShape 10"/>
          <p:cNvSpPr>
            <a:spLocks noChangeArrowheads="1"/>
          </p:cNvSpPr>
          <p:nvPr/>
        </p:nvSpPr>
        <p:spPr bwMode="auto">
          <a:xfrm rot="-2242252">
            <a:off x="6446349" y="2803995"/>
            <a:ext cx="914400" cy="302487"/>
          </a:xfrm>
          <a:prstGeom prst="leftArrow">
            <a:avLst>
              <a:gd name="adj1" fmla="val 50000"/>
              <a:gd name="adj2" fmla="val 150000"/>
            </a:avLst>
          </a:prstGeom>
          <a:noFill/>
          <a:ln w="9525">
            <a:solidFill>
              <a:srgbClr val="16165D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ＭＳ Ｐゴシック" charset="0"/>
            </a:endParaRPr>
          </a:p>
        </p:txBody>
      </p:sp>
      <p:sp>
        <p:nvSpPr>
          <p:cNvPr id="131083" name="AutoShape 11"/>
          <p:cNvSpPr>
            <a:spLocks noChangeArrowheads="1"/>
          </p:cNvSpPr>
          <p:nvPr/>
        </p:nvSpPr>
        <p:spPr bwMode="auto">
          <a:xfrm rot="3828734">
            <a:off x="2985678" y="2760120"/>
            <a:ext cx="668163" cy="344929"/>
          </a:xfrm>
          <a:prstGeom prst="rightArrow">
            <a:avLst>
              <a:gd name="adj1" fmla="val 50000"/>
              <a:gd name="adj2" fmla="val 95745"/>
            </a:avLst>
          </a:prstGeom>
          <a:noFill/>
          <a:ln w="9525">
            <a:solidFill>
              <a:srgbClr val="16165D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ＭＳ Ｐゴシック" charset="0"/>
            </a:endParaRPr>
          </a:p>
        </p:txBody>
      </p:sp>
      <p:sp>
        <p:nvSpPr>
          <p:cNvPr id="131084" name="AutoShape 12"/>
          <p:cNvSpPr>
            <a:spLocks noChangeArrowheads="1"/>
          </p:cNvSpPr>
          <p:nvPr/>
        </p:nvSpPr>
        <p:spPr bwMode="auto">
          <a:xfrm rot="-3827317">
            <a:off x="4956912" y="2798921"/>
            <a:ext cx="554037" cy="325280"/>
          </a:xfrm>
          <a:prstGeom prst="leftArrow">
            <a:avLst>
              <a:gd name="adj1" fmla="val 50000"/>
              <a:gd name="adj2" fmla="val 90885"/>
            </a:avLst>
          </a:prstGeom>
          <a:noFill/>
          <a:ln w="9525">
            <a:solidFill>
              <a:srgbClr val="16165D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ＭＳ Ｐゴシック" charset="0"/>
            </a:endParaRPr>
          </a:p>
        </p:txBody>
      </p:sp>
      <p:sp>
        <p:nvSpPr>
          <p:cNvPr id="131089" name="AutoShape 17"/>
          <p:cNvSpPr>
            <a:spLocks noChangeArrowheads="1"/>
          </p:cNvSpPr>
          <p:nvPr/>
        </p:nvSpPr>
        <p:spPr bwMode="auto">
          <a:xfrm flipV="1">
            <a:off x="4648200" y="4038600"/>
            <a:ext cx="457200" cy="457200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noFill/>
          <a:ln w="9525">
            <a:solidFill>
              <a:srgbClr val="16165D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ＭＳ Ｐゴシック" charset="0"/>
            </a:endParaRPr>
          </a:p>
        </p:txBody>
      </p:sp>
      <p:sp>
        <p:nvSpPr>
          <p:cNvPr id="131090" name="Text Box 18"/>
          <p:cNvSpPr txBox="1">
            <a:spLocks noChangeArrowheads="1"/>
          </p:cNvSpPr>
          <p:nvPr/>
        </p:nvSpPr>
        <p:spPr bwMode="auto">
          <a:xfrm>
            <a:off x="5257800" y="4117975"/>
            <a:ext cx="2819400" cy="530225"/>
          </a:xfrm>
          <a:prstGeom prst="rect">
            <a:avLst/>
          </a:prstGeom>
          <a:noFill/>
          <a:ln w="12700">
            <a:solidFill>
              <a:srgbClr val="16165D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nl-NL" sz="1400" b="1" dirty="0" err="1">
                <a:solidFill>
                  <a:srgbClr val="16165D"/>
                </a:solidFill>
                <a:latin typeface="Century Gothic"/>
                <a:ea typeface="ＭＳ Ｐゴシック" charset="0"/>
                <a:cs typeface="Century Gothic"/>
              </a:rPr>
              <a:t>Amyloid</a:t>
            </a:r>
            <a:r>
              <a:rPr lang="nl-NL" sz="1400" b="1" dirty="0">
                <a:solidFill>
                  <a:srgbClr val="16165D"/>
                </a:solidFill>
                <a:latin typeface="Century Gothic"/>
                <a:ea typeface="ＭＳ Ｐゴシック" charset="0"/>
                <a:cs typeface="Century Gothic"/>
              </a:rPr>
              <a:t> neerslag: toxisch voor hersenweefsel</a:t>
            </a:r>
          </a:p>
        </p:txBody>
      </p:sp>
      <p:sp>
        <p:nvSpPr>
          <p:cNvPr id="131091" name="AutoShape 19"/>
          <p:cNvSpPr>
            <a:spLocks noChangeArrowheads="1"/>
          </p:cNvSpPr>
          <p:nvPr/>
        </p:nvSpPr>
        <p:spPr bwMode="auto">
          <a:xfrm>
            <a:off x="5715000" y="4800600"/>
            <a:ext cx="457200" cy="762000"/>
          </a:xfrm>
          <a:prstGeom prst="downArrow">
            <a:avLst>
              <a:gd name="adj1" fmla="val 50000"/>
              <a:gd name="adj2" fmla="val 125000"/>
            </a:avLst>
          </a:prstGeom>
          <a:noFill/>
          <a:ln w="9525">
            <a:solidFill>
              <a:srgbClr val="16165D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ＭＳ Ｐゴシック" charset="0"/>
            </a:endParaRPr>
          </a:p>
        </p:txBody>
      </p:sp>
      <p:sp>
        <p:nvSpPr>
          <p:cNvPr id="131092" name="Text Box 20"/>
          <p:cNvSpPr txBox="1">
            <a:spLocks noChangeArrowheads="1"/>
          </p:cNvSpPr>
          <p:nvPr/>
        </p:nvSpPr>
        <p:spPr bwMode="auto">
          <a:xfrm>
            <a:off x="737115" y="5702300"/>
            <a:ext cx="7870324" cy="338554"/>
          </a:xfrm>
          <a:prstGeom prst="rect">
            <a:avLst/>
          </a:prstGeom>
          <a:noFill/>
          <a:ln w="12700">
            <a:solidFill>
              <a:srgbClr val="16165D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nl-NL" sz="1600" b="1" dirty="0" err="1">
                <a:solidFill>
                  <a:srgbClr val="16165D"/>
                </a:solidFill>
                <a:latin typeface="Century Gothic"/>
                <a:ea typeface="ＭＳ Ｐゴシック" charset="0"/>
                <a:cs typeface="Century Gothic"/>
              </a:rPr>
              <a:t>Celsterfte</a:t>
            </a:r>
            <a:r>
              <a:rPr lang="nl-NL" sz="1600" b="1" dirty="0">
                <a:solidFill>
                  <a:srgbClr val="16165D"/>
                </a:solidFill>
                <a:latin typeface="Century Gothic"/>
                <a:ea typeface="ＭＳ Ｐゴシック" charset="0"/>
                <a:cs typeface="Century Gothic"/>
              </a:rPr>
              <a:t> in schors, hippocampus, </a:t>
            </a:r>
            <a:r>
              <a:rPr lang="nl-NL" sz="1600" b="1" dirty="0" err="1">
                <a:solidFill>
                  <a:srgbClr val="16165D"/>
                </a:solidFill>
                <a:latin typeface="Century Gothic"/>
                <a:ea typeface="ＭＳ Ｐゴシック" charset="0"/>
                <a:cs typeface="Century Gothic"/>
              </a:rPr>
              <a:t>amygdala</a:t>
            </a:r>
            <a:r>
              <a:rPr lang="nl-NL" sz="1600" b="1" dirty="0">
                <a:solidFill>
                  <a:srgbClr val="16165D"/>
                </a:solidFill>
                <a:latin typeface="Century Gothic"/>
                <a:ea typeface="ＭＳ Ｐゴシック" charset="0"/>
                <a:cs typeface="Century Gothic"/>
              </a:rPr>
              <a:t> en basale </a:t>
            </a:r>
            <a:r>
              <a:rPr lang="nl-NL" sz="1600" b="1" dirty="0" smtClean="0">
                <a:solidFill>
                  <a:srgbClr val="16165D"/>
                </a:solidFill>
                <a:latin typeface="Century Gothic"/>
                <a:ea typeface="ＭＳ Ｐゴシック" charset="0"/>
                <a:cs typeface="Century Gothic"/>
              </a:rPr>
              <a:t>voorhersenen</a:t>
            </a:r>
            <a:endParaRPr lang="nl-NL" sz="1600" b="1" dirty="0">
              <a:solidFill>
                <a:srgbClr val="16165D"/>
              </a:solidFill>
              <a:latin typeface="Century Gothic"/>
              <a:ea typeface="ＭＳ Ｐゴシック" charset="0"/>
              <a:cs typeface="Century Gothic"/>
            </a:endParaRPr>
          </a:p>
        </p:txBody>
      </p:sp>
      <p:pic>
        <p:nvPicPr>
          <p:cNvPr id="131093" name="Picture 21" descr="Ageing rembrandt 3"/>
          <p:cNvPicPr>
            <a:picLocks noChangeAspect="1" noChangeArrowheads="1"/>
          </p:cNvPicPr>
          <p:nvPr/>
        </p:nvPicPr>
        <p:blipFill>
          <a:blip r:embed="rId3">
            <a:lum bright="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9789" y="152400"/>
            <a:ext cx="151765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 Box 15"/>
          <p:cNvSpPr txBox="1">
            <a:spLocks noChangeArrowheads="1"/>
          </p:cNvSpPr>
          <p:nvPr/>
        </p:nvSpPr>
        <p:spPr bwMode="auto">
          <a:xfrm>
            <a:off x="990600" y="4178300"/>
            <a:ext cx="2286000" cy="317500"/>
          </a:xfrm>
          <a:prstGeom prst="rect">
            <a:avLst/>
          </a:prstGeom>
          <a:noFill/>
          <a:ln w="12700">
            <a:solidFill>
              <a:srgbClr val="16165D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nl-NL" sz="1400" b="1" dirty="0">
                <a:solidFill>
                  <a:srgbClr val="16165D"/>
                </a:solidFill>
                <a:latin typeface="Century Gothic"/>
                <a:ea typeface="ＭＳ Ｐゴシック" charset="0"/>
                <a:cs typeface="Century Gothic"/>
              </a:rPr>
              <a:t>Afvoer via hersenvaten</a:t>
            </a:r>
          </a:p>
        </p:txBody>
      </p:sp>
      <p:sp>
        <p:nvSpPr>
          <p:cNvPr id="21" name="AutoShape 23"/>
          <p:cNvSpPr>
            <a:spLocks noChangeArrowheads="1"/>
          </p:cNvSpPr>
          <p:nvPr/>
        </p:nvSpPr>
        <p:spPr bwMode="auto">
          <a:xfrm rot="10800000">
            <a:off x="3429000" y="4038600"/>
            <a:ext cx="457200" cy="457200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noFill/>
          <a:ln w="9525">
            <a:solidFill>
              <a:srgbClr val="16165D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ＭＳ Ｐゴシック" charset="0"/>
            </a:endParaRPr>
          </a:p>
        </p:txBody>
      </p:sp>
      <p:sp>
        <p:nvSpPr>
          <p:cNvPr id="22" name="Rectangle 20"/>
          <p:cNvSpPr>
            <a:spLocks noChangeArrowheads="1"/>
          </p:cNvSpPr>
          <p:nvPr/>
        </p:nvSpPr>
        <p:spPr bwMode="auto">
          <a:xfrm rot="3011666">
            <a:off x="3429000" y="4267200"/>
            <a:ext cx="685800" cy="76200"/>
          </a:xfrm>
          <a:prstGeom prst="rect">
            <a:avLst/>
          </a:prstGeom>
          <a:solidFill>
            <a:srgbClr val="FF0000"/>
          </a:solidFill>
          <a:ln w="1905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ＭＳ Ｐゴシック" charset="0"/>
            </a:endParaRPr>
          </a:p>
        </p:txBody>
      </p:sp>
      <p:sp>
        <p:nvSpPr>
          <p:cNvPr id="2" name="Oval 1"/>
          <p:cNvSpPr/>
          <p:nvPr/>
        </p:nvSpPr>
        <p:spPr bwMode="auto">
          <a:xfrm rot="834710">
            <a:off x="3091004" y="2875207"/>
            <a:ext cx="5095273" cy="2196291"/>
          </a:xfrm>
          <a:prstGeom prst="ellipse">
            <a:avLst/>
          </a:prstGeom>
          <a:noFill/>
          <a:ln w="5715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3340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730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sz="3200" b="1">
                <a:solidFill>
                  <a:srgbClr val="000090"/>
                </a:solidFill>
                <a:latin typeface="Arial" charset="0"/>
              </a:rPr>
              <a:t>Kosten psychische stoornissen</a:t>
            </a:r>
          </a:p>
        </p:txBody>
      </p:sp>
      <p:pic>
        <p:nvPicPr>
          <p:cNvPr id="329731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0"/>
            <a:ext cx="9144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400" y="990600"/>
            <a:ext cx="4114800" cy="2484438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06513996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8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762000" y="380999"/>
            <a:ext cx="7772400" cy="1140359"/>
          </a:xfrm>
        </p:spPr>
        <p:txBody>
          <a:bodyPr/>
          <a:lstStyle/>
          <a:p>
            <a:pPr eaLnBrk="1" hangingPunct="1"/>
            <a:r>
              <a:rPr lang="en-GB" sz="2800" b="1" dirty="0">
                <a:solidFill>
                  <a:srgbClr val="22228B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entury Gothic"/>
                <a:cs typeface="Century Gothic"/>
              </a:rPr>
              <a:t>Amyloid </a:t>
            </a:r>
            <a:r>
              <a:rPr lang="en-GB" sz="2800" b="1" dirty="0" err="1" smtClean="0">
                <a:solidFill>
                  <a:srgbClr val="22228B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entury Gothic"/>
                <a:cs typeface="Century Gothic"/>
              </a:rPr>
              <a:t>neerslag</a:t>
            </a:r>
            <a:r>
              <a:rPr lang="en-GB" sz="2800" b="1" dirty="0" smtClean="0">
                <a:solidFill>
                  <a:srgbClr val="22228B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entury Gothic"/>
                <a:cs typeface="Century Gothic"/>
              </a:rPr>
              <a:t> en </a:t>
            </a:r>
            <a:r>
              <a:rPr lang="en-GB" sz="2800" b="1" dirty="0" err="1" smtClean="0">
                <a:solidFill>
                  <a:srgbClr val="22228B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entury Gothic"/>
                <a:cs typeface="Century Gothic"/>
              </a:rPr>
              <a:t>optreden</a:t>
            </a:r>
            <a:r>
              <a:rPr lang="en-GB" sz="2800" b="1" dirty="0" smtClean="0">
                <a:solidFill>
                  <a:srgbClr val="22228B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entury Gothic"/>
                <a:cs typeface="Century Gothic"/>
              </a:rPr>
              <a:t> van </a:t>
            </a:r>
            <a:r>
              <a:rPr lang="en-GB" sz="2800" b="1" dirty="0" err="1" smtClean="0">
                <a:solidFill>
                  <a:srgbClr val="22228B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entury Gothic"/>
                <a:cs typeface="Century Gothic"/>
              </a:rPr>
              <a:t>dementie</a:t>
            </a:r>
            <a:r>
              <a:rPr lang="en-GB" sz="2800" b="1" dirty="0" smtClean="0">
                <a:solidFill>
                  <a:srgbClr val="22228B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entury Gothic"/>
                <a:cs typeface="Century Gothic"/>
              </a:rPr>
              <a:t> in de </a:t>
            </a:r>
            <a:r>
              <a:rPr lang="en-GB" sz="2800" b="1" dirty="0" err="1" smtClean="0">
                <a:solidFill>
                  <a:srgbClr val="22228B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entury Gothic"/>
                <a:cs typeface="Century Gothic"/>
              </a:rPr>
              <a:t>tijd</a:t>
            </a:r>
            <a:endParaRPr lang="en-GB" sz="2800" b="1" dirty="0">
              <a:solidFill>
                <a:srgbClr val="22228B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entury Gothic"/>
              <a:cs typeface="Century Gothic"/>
            </a:endParaRPr>
          </a:p>
        </p:txBody>
      </p:sp>
      <p:pic>
        <p:nvPicPr>
          <p:cNvPr id="165891" name="Afbeelding 5" descr="amyloid and dementi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950" y="1569408"/>
            <a:ext cx="8020050" cy="501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5892" name="Tijdelijke aanduiding voor dianummer 3"/>
          <p:cNvSpPr txBox="1">
            <a:spLocks noGrp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r" defTabSz="914400" eaLnBrk="1" fontAlgn="base" hangingPunct="1">
              <a:spcBef>
                <a:spcPct val="0"/>
              </a:spcBef>
              <a:spcAft>
                <a:spcPct val="0"/>
              </a:spcAft>
            </a:pPr>
            <a:fld id="{0365F489-518F-314B-872A-2CFDF3CD7241}" type="slidenum">
              <a:rPr lang="en-US" sz="1400">
                <a:solidFill>
                  <a:srgbClr val="FFFF00"/>
                </a:solidFill>
                <a:ea typeface="SimSun" charset="0"/>
                <a:cs typeface="SimSun" charset="0"/>
              </a:rPr>
              <a:pPr algn="r"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t>40</a:t>
            </a:fld>
            <a:endParaRPr lang="en-US" sz="1400">
              <a:solidFill>
                <a:srgbClr val="FFFF00"/>
              </a:solidFill>
              <a:ea typeface="SimSun" charset="0"/>
              <a:cs typeface="SimSu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9149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8690" name="Picture 5" descr="Amyloid Oligomer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828800"/>
            <a:ext cx="4343400" cy="333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4023" name="Rectangle 7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GB" sz="2800" b="1" dirty="0" err="1" smtClean="0">
                <a:solidFill>
                  <a:srgbClr val="000090"/>
                </a:solidFill>
                <a:latin typeface="Century Gothic"/>
                <a:cs typeface="Century Gothic"/>
              </a:rPr>
              <a:t>Probleem</a:t>
            </a:r>
            <a:r>
              <a:rPr lang="en-GB" sz="2800" b="1" dirty="0" smtClean="0">
                <a:solidFill>
                  <a:srgbClr val="000090"/>
                </a:solidFill>
                <a:latin typeface="Century Gothic"/>
                <a:cs typeface="Century Gothic"/>
              </a:rPr>
              <a:t> </a:t>
            </a:r>
            <a:r>
              <a:rPr lang="en-GB" sz="2800" b="1" dirty="0" err="1" smtClean="0">
                <a:solidFill>
                  <a:srgbClr val="000090"/>
                </a:solidFill>
                <a:latin typeface="Century Gothic"/>
                <a:cs typeface="Century Gothic"/>
              </a:rPr>
              <a:t>bij</a:t>
            </a:r>
            <a:r>
              <a:rPr lang="en-GB" sz="2800" b="1" dirty="0" smtClean="0">
                <a:solidFill>
                  <a:srgbClr val="000090"/>
                </a:solidFill>
                <a:latin typeface="Century Gothic"/>
                <a:cs typeface="Century Gothic"/>
              </a:rPr>
              <a:t> de </a:t>
            </a:r>
            <a:r>
              <a:rPr lang="en-GB" sz="2800" b="1" dirty="0" err="1" smtClean="0">
                <a:solidFill>
                  <a:srgbClr val="000090"/>
                </a:solidFill>
                <a:latin typeface="Century Gothic"/>
                <a:cs typeface="Century Gothic"/>
              </a:rPr>
              <a:t>wortel</a:t>
            </a:r>
            <a:r>
              <a:rPr lang="en-GB" sz="2800" b="1" dirty="0" smtClean="0">
                <a:solidFill>
                  <a:srgbClr val="000090"/>
                </a:solidFill>
                <a:latin typeface="Century Gothic"/>
                <a:cs typeface="Century Gothic"/>
              </a:rPr>
              <a:t> </a:t>
            </a:r>
            <a:r>
              <a:rPr lang="en-GB" sz="2800" b="1" dirty="0" err="1" smtClean="0">
                <a:solidFill>
                  <a:srgbClr val="000090"/>
                </a:solidFill>
                <a:latin typeface="Century Gothic"/>
                <a:cs typeface="Century Gothic"/>
              </a:rPr>
              <a:t>aanpakken</a:t>
            </a:r>
            <a:endParaRPr lang="en-GB" sz="2800" b="1" dirty="0">
              <a:solidFill>
                <a:srgbClr val="000090"/>
              </a:solidFill>
              <a:latin typeface="Century Gothic"/>
              <a:cs typeface="Century Gothic"/>
            </a:endParaRPr>
          </a:p>
        </p:txBody>
      </p:sp>
      <p:pic>
        <p:nvPicPr>
          <p:cNvPr id="498692" name="Picture 8" descr="j038400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094818">
            <a:off x="2355850" y="2090738"/>
            <a:ext cx="898525" cy="795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kstvak 6"/>
          <p:cNvSpPr txBox="1"/>
          <p:nvPr/>
        </p:nvSpPr>
        <p:spPr>
          <a:xfrm>
            <a:off x="1623185" y="5181600"/>
            <a:ext cx="5331383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nl-NL" sz="2800" b="1" dirty="0">
                <a:solidFill>
                  <a:srgbClr val="000090"/>
                </a:solidFill>
                <a:latin typeface="Century Gothic"/>
                <a:cs typeface="Century Gothic"/>
              </a:rPr>
              <a:t>Innovatieve drugs die de aggregatie van A</a:t>
            </a:r>
            <a:r>
              <a:rPr lang="el-GR" sz="2800" b="1" dirty="0">
                <a:solidFill>
                  <a:srgbClr val="000090"/>
                </a:solidFill>
                <a:latin typeface="Century Gothic"/>
                <a:cs typeface="Century Gothic"/>
              </a:rPr>
              <a:t>β</a:t>
            </a:r>
            <a:r>
              <a:rPr lang="nl-NL" sz="2800" b="1" dirty="0">
                <a:solidFill>
                  <a:srgbClr val="000090"/>
                </a:solidFill>
                <a:latin typeface="Century Gothic"/>
                <a:cs typeface="Century Gothic"/>
              </a:rPr>
              <a:t> </a:t>
            </a:r>
            <a:r>
              <a:rPr lang="nl-NL" sz="2800" b="1" dirty="0" smtClean="0">
                <a:solidFill>
                  <a:srgbClr val="000090"/>
                </a:solidFill>
                <a:latin typeface="Century Gothic"/>
                <a:cs typeface="Century Gothic"/>
              </a:rPr>
              <a:t>voorkomen</a:t>
            </a:r>
            <a:r>
              <a:rPr lang="nl-NL" sz="2400" b="1" dirty="0" smtClean="0">
                <a:solidFill>
                  <a:srgbClr val="000090"/>
                </a:solidFill>
                <a:latin typeface="Century Gothic"/>
                <a:cs typeface="Century Gothic"/>
              </a:rPr>
              <a:t> </a:t>
            </a:r>
            <a:endParaRPr lang="nl-NL" sz="2400" b="1" dirty="0">
              <a:solidFill>
                <a:srgbClr val="000090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234980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Picture 4" descr="Ab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032192"/>
            <a:ext cx="8532812" cy="615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1" name="Text Box 5"/>
          <p:cNvSpPr txBox="1">
            <a:spLocks noChangeArrowheads="1"/>
          </p:cNvSpPr>
          <p:nvPr/>
        </p:nvSpPr>
        <p:spPr bwMode="auto">
          <a:xfrm>
            <a:off x="762000" y="304800"/>
            <a:ext cx="7620000" cy="107721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b="1" dirty="0">
                <a:solidFill>
                  <a:srgbClr val="000066"/>
                </a:solidFill>
                <a:latin typeface="Arial"/>
                <a:cs typeface="Arial"/>
              </a:rPr>
              <a:t>A</a:t>
            </a:r>
            <a:r>
              <a:rPr lang="el-GR" b="1" dirty="0">
                <a:solidFill>
                  <a:srgbClr val="000066"/>
                </a:solidFill>
                <a:latin typeface="Arial"/>
                <a:cs typeface="Arial"/>
              </a:rPr>
              <a:t>β</a:t>
            </a:r>
            <a:r>
              <a:rPr lang="nl-NL" sz="2800" b="1" dirty="0">
                <a:solidFill>
                  <a:srgbClr val="000066"/>
                </a:solidFill>
                <a:latin typeface="Arial"/>
                <a:cs typeface="Arial"/>
              </a:rPr>
              <a:t>1-42</a:t>
            </a:r>
            <a:r>
              <a:rPr lang="nl-NL" b="1" dirty="0">
                <a:solidFill>
                  <a:srgbClr val="000066"/>
                </a:solidFill>
                <a:latin typeface="Arial"/>
                <a:cs typeface="Arial"/>
              </a:rPr>
              <a:t> </a:t>
            </a:r>
            <a:r>
              <a:rPr lang="nl-NL" b="1" dirty="0" err="1" smtClean="0">
                <a:solidFill>
                  <a:srgbClr val="000066"/>
                </a:solidFill>
                <a:latin typeface="Arial"/>
                <a:cs typeface="Arial"/>
              </a:rPr>
              <a:t>Pentameer</a:t>
            </a:r>
            <a:r>
              <a:rPr lang="nl-NL" b="1" dirty="0" smtClean="0">
                <a:solidFill>
                  <a:srgbClr val="000066"/>
                </a:solidFill>
                <a:latin typeface="Arial"/>
                <a:cs typeface="Arial"/>
              </a:rPr>
              <a:t> </a:t>
            </a:r>
            <a:r>
              <a:rPr lang="nl-NL" b="1" dirty="0">
                <a:solidFill>
                  <a:srgbClr val="000066"/>
                </a:solidFill>
                <a:latin typeface="Arial"/>
                <a:cs typeface="Arial"/>
              </a:rPr>
              <a:t>model</a:t>
            </a:r>
          </a:p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nl-NL" b="1" dirty="0" err="1">
                <a:solidFill>
                  <a:srgbClr val="000066"/>
                </a:solidFill>
                <a:latin typeface="Arial"/>
                <a:cs typeface="Arial"/>
              </a:rPr>
              <a:t>Molecular</a:t>
            </a:r>
            <a:r>
              <a:rPr lang="nl-NL" b="1" dirty="0">
                <a:solidFill>
                  <a:srgbClr val="000066"/>
                </a:solidFill>
                <a:latin typeface="Arial"/>
                <a:cs typeface="Arial"/>
              </a:rPr>
              <a:t> </a:t>
            </a:r>
            <a:r>
              <a:rPr lang="nl-NL" b="1" dirty="0" err="1">
                <a:solidFill>
                  <a:srgbClr val="000066"/>
                </a:solidFill>
                <a:latin typeface="Arial"/>
                <a:cs typeface="Arial"/>
              </a:rPr>
              <a:t>D</a:t>
            </a:r>
            <a:r>
              <a:rPr lang="nl-NL" b="1" dirty="0" err="1" smtClean="0">
                <a:solidFill>
                  <a:srgbClr val="000066"/>
                </a:solidFill>
                <a:latin typeface="Arial"/>
                <a:cs typeface="Arial"/>
              </a:rPr>
              <a:t>ynamic</a:t>
            </a:r>
            <a:r>
              <a:rPr lang="nl-NL" b="1" dirty="0" smtClean="0">
                <a:solidFill>
                  <a:srgbClr val="000066"/>
                </a:solidFill>
                <a:latin typeface="Arial"/>
                <a:cs typeface="Arial"/>
              </a:rPr>
              <a:t> </a:t>
            </a:r>
            <a:r>
              <a:rPr lang="nl-NL" b="1" dirty="0" err="1">
                <a:solidFill>
                  <a:srgbClr val="000066"/>
                </a:solidFill>
                <a:latin typeface="Arial"/>
                <a:cs typeface="Arial"/>
              </a:rPr>
              <a:t>simulation</a:t>
            </a:r>
            <a:r>
              <a:rPr lang="nl-NL" b="1" dirty="0">
                <a:solidFill>
                  <a:srgbClr val="000066"/>
                </a:solidFill>
                <a:latin typeface="Arial"/>
                <a:cs typeface="Arial"/>
              </a:rPr>
              <a:t> </a:t>
            </a:r>
            <a:endParaRPr lang="en-GB" b="1" dirty="0">
              <a:solidFill>
                <a:srgbClr val="000066"/>
              </a:solidFill>
              <a:latin typeface="Arial"/>
              <a:cs typeface="Arial"/>
            </a:endParaRPr>
          </a:p>
        </p:txBody>
      </p:sp>
      <p:sp>
        <p:nvSpPr>
          <p:cNvPr id="19462" name="Rectangle 6"/>
          <p:cNvSpPr>
            <a:spLocks noChangeArrowheads="1"/>
          </p:cNvSpPr>
          <p:nvPr/>
        </p:nvSpPr>
        <p:spPr bwMode="auto">
          <a:xfrm>
            <a:off x="4648200" y="6276975"/>
            <a:ext cx="4192588" cy="276225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ea typeface="ＭＳ Ｐゴシック" charset="0"/>
              </a:rPr>
              <a:t>Masman</a:t>
            </a:r>
            <a:r>
              <a:rPr lang="en-GB" sz="1200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ea typeface="ＭＳ Ｐゴシック" charset="0"/>
              </a:rPr>
              <a:t> et al. J Phys </a:t>
            </a:r>
            <a:r>
              <a:rPr lang="en-GB" sz="1200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ea typeface="ＭＳ Ｐゴシック" charset="0"/>
              </a:rPr>
              <a:t>Chem</a:t>
            </a:r>
            <a:r>
              <a:rPr lang="en-GB" sz="1200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ea typeface="ＭＳ Ｐゴシック" charset="0"/>
              </a:rPr>
              <a:t> B 2009, 113: 11710-719</a:t>
            </a:r>
            <a:r>
              <a:rPr lang="en-GB" sz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ea typeface="ＭＳ Ｐゴシック" charset="0"/>
              </a:rPr>
              <a:t>.</a:t>
            </a:r>
            <a:endParaRPr lang="en-GB" sz="9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  <a:ea typeface="ＭＳ Ｐゴシック" charset="0"/>
            </a:endParaRPr>
          </a:p>
        </p:txBody>
      </p:sp>
      <p:sp>
        <p:nvSpPr>
          <p:cNvPr id="19463" name="Text Box 7"/>
          <p:cNvSpPr txBox="1">
            <a:spLocks noChangeArrowheads="1"/>
          </p:cNvSpPr>
          <p:nvPr/>
        </p:nvSpPr>
        <p:spPr bwMode="auto">
          <a:xfrm>
            <a:off x="6948488" y="1700213"/>
            <a:ext cx="107791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1600" b="1">
                <a:solidFill>
                  <a:srgbClr val="000066"/>
                </a:solidFill>
                <a:latin typeface="Calibri" charset="0"/>
              </a:rPr>
              <a:t>N</a:t>
            </a:r>
            <a:r>
              <a:rPr lang="en-GB" sz="1600">
                <a:solidFill>
                  <a:srgbClr val="000066"/>
                </a:solidFill>
                <a:latin typeface="Calibri" charset="0"/>
              </a:rPr>
              <a:t>-terminal</a:t>
            </a:r>
          </a:p>
        </p:txBody>
      </p:sp>
      <p:sp>
        <p:nvSpPr>
          <p:cNvPr id="19464" name="Text Box 8"/>
          <p:cNvSpPr txBox="1">
            <a:spLocks noChangeArrowheads="1"/>
          </p:cNvSpPr>
          <p:nvPr/>
        </p:nvSpPr>
        <p:spPr bwMode="auto">
          <a:xfrm>
            <a:off x="4859338" y="5073650"/>
            <a:ext cx="105251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1600" b="1">
                <a:solidFill>
                  <a:srgbClr val="000066"/>
                </a:solidFill>
                <a:latin typeface="Calibri" charset="0"/>
              </a:rPr>
              <a:t>C</a:t>
            </a:r>
            <a:r>
              <a:rPr lang="en-GB" sz="1600">
                <a:solidFill>
                  <a:srgbClr val="000066"/>
                </a:solidFill>
                <a:latin typeface="Calibri" charset="0"/>
              </a:rPr>
              <a:t>-terminal</a:t>
            </a:r>
          </a:p>
        </p:txBody>
      </p:sp>
      <p:sp>
        <p:nvSpPr>
          <p:cNvPr id="19465" name="Text Box 9"/>
          <p:cNvSpPr txBox="1">
            <a:spLocks noChangeArrowheads="1"/>
          </p:cNvSpPr>
          <p:nvPr/>
        </p:nvSpPr>
        <p:spPr bwMode="auto">
          <a:xfrm>
            <a:off x="2268538" y="4205288"/>
            <a:ext cx="7461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1800" b="1">
                <a:solidFill>
                  <a:srgbClr val="000066"/>
                </a:solidFill>
                <a:latin typeface="Arial" charset="0"/>
              </a:rPr>
              <a:t>Lys</a:t>
            </a:r>
            <a:r>
              <a:rPr lang="en-GB" sz="1800" b="1" baseline="30000">
                <a:solidFill>
                  <a:srgbClr val="000066"/>
                </a:solidFill>
                <a:latin typeface="Arial" charset="0"/>
              </a:rPr>
              <a:t>28</a:t>
            </a:r>
          </a:p>
        </p:txBody>
      </p:sp>
      <p:sp>
        <p:nvSpPr>
          <p:cNvPr id="19466" name="Text Box 10"/>
          <p:cNvSpPr txBox="1">
            <a:spLocks noChangeArrowheads="1"/>
          </p:cNvSpPr>
          <p:nvPr/>
        </p:nvSpPr>
        <p:spPr bwMode="auto">
          <a:xfrm>
            <a:off x="3178175" y="3824288"/>
            <a:ext cx="7842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1800" b="1">
                <a:solidFill>
                  <a:srgbClr val="000066"/>
                </a:solidFill>
                <a:latin typeface="Arial" charset="0"/>
              </a:rPr>
              <a:t>Asp</a:t>
            </a:r>
            <a:r>
              <a:rPr lang="en-GB" sz="1800" b="1" baseline="30000">
                <a:solidFill>
                  <a:srgbClr val="000066"/>
                </a:solidFill>
                <a:latin typeface="Arial" charset="0"/>
              </a:rPr>
              <a:t>23</a:t>
            </a:r>
          </a:p>
        </p:txBody>
      </p:sp>
      <p:sp>
        <p:nvSpPr>
          <p:cNvPr id="19467" name="Text Box 11"/>
          <p:cNvSpPr txBox="1">
            <a:spLocks noChangeArrowheads="1"/>
          </p:cNvSpPr>
          <p:nvPr/>
        </p:nvSpPr>
        <p:spPr bwMode="auto">
          <a:xfrm>
            <a:off x="3708400" y="2781300"/>
            <a:ext cx="7334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1800" b="1">
                <a:solidFill>
                  <a:srgbClr val="000066"/>
                </a:solidFill>
                <a:latin typeface="Arial" charset="0"/>
              </a:rPr>
              <a:t>Glu</a:t>
            </a:r>
            <a:r>
              <a:rPr lang="en-GB" sz="1800" b="1" baseline="30000">
                <a:solidFill>
                  <a:srgbClr val="000066"/>
                </a:solidFill>
                <a:latin typeface="Arial" charset="0"/>
              </a:rPr>
              <a:t>22</a:t>
            </a:r>
          </a:p>
        </p:txBody>
      </p:sp>
      <p:sp>
        <p:nvSpPr>
          <p:cNvPr id="19468" name="Freeform 12"/>
          <p:cNvSpPr>
            <a:spLocks/>
          </p:cNvSpPr>
          <p:nvPr/>
        </p:nvSpPr>
        <p:spPr bwMode="auto">
          <a:xfrm>
            <a:off x="2791006" y="2981860"/>
            <a:ext cx="1057275" cy="1708150"/>
          </a:xfrm>
          <a:custGeom>
            <a:avLst/>
            <a:gdLst>
              <a:gd name="T0" fmla="*/ 2147483647 w 666"/>
              <a:gd name="T1" fmla="*/ 2147483647 h 1076"/>
              <a:gd name="T2" fmla="*/ 2147483647 w 666"/>
              <a:gd name="T3" fmla="*/ 2147483647 h 1076"/>
              <a:gd name="T4" fmla="*/ 2147483647 w 666"/>
              <a:gd name="T5" fmla="*/ 2147483647 h 1076"/>
              <a:gd name="T6" fmla="*/ 2147483647 w 666"/>
              <a:gd name="T7" fmla="*/ 2147483647 h 1076"/>
              <a:gd name="T8" fmla="*/ 2147483647 w 666"/>
              <a:gd name="T9" fmla="*/ 2147483647 h 1076"/>
              <a:gd name="T10" fmla="*/ 2147483647 w 666"/>
              <a:gd name="T11" fmla="*/ 2147483647 h 1076"/>
              <a:gd name="T12" fmla="*/ 2147483647 w 666"/>
              <a:gd name="T13" fmla="*/ 2147483647 h 1076"/>
              <a:gd name="T14" fmla="*/ 2147483647 w 666"/>
              <a:gd name="T15" fmla="*/ 2147483647 h 1076"/>
              <a:gd name="T16" fmla="*/ 2147483647 w 666"/>
              <a:gd name="T17" fmla="*/ 2147483647 h 1076"/>
              <a:gd name="T18" fmla="*/ 2147483647 w 666"/>
              <a:gd name="T19" fmla="*/ 2147483647 h 1076"/>
              <a:gd name="T20" fmla="*/ 2147483647 w 666"/>
              <a:gd name="T21" fmla="*/ 2147483647 h 1076"/>
              <a:gd name="T22" fmla="*/ 2147483647 w 666"/>
              <a:gd name="T23" fmla="*/ 2147483647 h 1076"/>
              <a:gd name="T24" fmla="*/ 2147483647 w 666"/>
              <a:gd name="T25" fmla="*/ 2147483647 h 1076"/>
              <a:gd name="T26" fmla="*/ 2147483647 w 666"/>
              <a:gd name="T27" fmla="*/ 2147483647 h 1076"/>
              <a:gd name="T28" fmla="*/ 2147483647 w 666"/>
              <a:gd name="T29" fmla="*/ 2147483647 h 1076"/>
              <a:gd name="T30" fmla="*/ 2147483647 w 666"/>
              <a:gd name="T31" fmla="*/ 2147483647 h 1076"/>
              <a:gd name="T32" fmla="*/ 2147483647 w 666"/>
              <a:gd name="T33" fmla="*/ 2147483647 h 1076"/>
              <a:gd name="T34" fmla="*/ 2147483647 w 666"/>
              <a:gd name="T35" fmla="*/ 2147483647 h 1076"/>
              <a:gd name="T36" fmla="*/ 2147483647 w 666"/>
              <a:gd name="T37" fmla="*/ 2147483647 h 1076"/>
              <a:gd name="T38" fmla="*/ 2147483647 w 666"/>
              <a:gd name="T39" fmla="*/ 2147483647 h 1076"/>
              <a:gd name="T40" fmla="*/ 2147483647 w 666"/>
              <a:gd name="T41" fmla="*/ 2147483647 h 1076"/>
              <a:gd name="T42" fmla="*/ 2147483647 w 666"/>
              <a:gd name="T43" fmla="*/ 2147483647 h 1076"/>
              <a:gd name="T44" fmla="*/ 2147483647 w 666"/>
              <a:gd name="T45" fmla="*/ 2147483647 h 1076"/>
              <a:gd name="T46" fmla="*/ 2147483647 w 666"/>
              <a:gd name="T47" fmla="*/ 2147483647 h 107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w 666"/>
              <a:gd name="T73" fmla="*/ 0 h 1076"/>
              <a:gd name="T74" fmla="*/ 666 w 666"/>
              <a:gd name="T75" fmla="*/ 1076 h 107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T72" t="T73" r="T74" b="T75"/>
            <a:pathLst>
              <a:path w="666" h="1076">
                <a:moveTo>
                  <a:pt x="368" y="23"/>
                </a:moveTo>
                <a:cubicBezTo>
                  <a:pt x="411" y="27"/>
                  <a:pt x="454" y="28"/>
                  <a:pt x="496" y="36"/>
                </a:cubicBezTo>
                <a:cubicBezTo>
                  <a:pt x="519" y="40"/>
                  <a:pt x="547" y="81"/>
                  <a:pt x="578" y="91"/>
                </a:cubicBezTo>
                <a:cubicBezTo>
                  <a:pt x="598" y="121"/>
                  <a:pt x="608" y="105"/>
                  <a:pt x="618" y="138"/>
                </a:cubicBezTo>
                <a:cubicBezTo>
                  <a:pt x="622" y="218"/>
                  <a:pt x="624" y="329"/>
                  <a:pt x="652" y="409"/>
                </a:cubicBezTo>
                <a:cubicBezTo>
                  <a:pt x="654" y="452"/>
                  <a:pt x="659" y="495"/>
                  <a:pt x="659" y="538"/>
                </a:cubicBezTo>
                <a:cubicBezTo>
                  <a:pt x="659" y="626"/>
                  <a:pt x="666" y="715"/>
                  <a:pt x="652" y="802"/>
                </a:cubicBezTo>
                <a:cubicBezTo>
                  <a:pt x="649" y="818"/>
                  <a:pt x="625" y="820"/>
                  <a:pt x="612" y="829"/>
                </a:cubicBezTo>
                <a:cubicBezTo>
                  <a:pt x="548" y="872"/>
                  <a:pt x="458" y="834"/>
                  <a:pt x="381" y="836"/>
                </a:cubicBezTo>
                <a:cubicBezTo>
                  <a:pt x="372" y="860"/>
                  <a:pt x="371" y="927"/>
                  <a:pt x="354" y="944"/>
                </a:cubicBezTo>
                <a:cubicBezTo>
                  <a:pt x="324" y="974"/>
                  <a:pt x="286" y="976"/>
                  <a:pt x="252" y="999"/>
                </a:cubicBezTo>
                <a:cubicBezTo>
                  <a:pt x="217" y="1050"/>
                  <a:pt x="202" y="1053"/>
                  <a:pt x="144" y="1073"/>
                </a:cubicBezTo>
                <a:cubicBezTo>
                  <a:pt x="126" y="1071"/>
                  <a:pt x="105" y="1076"/>
                  <a:pt x="90" y="1066"/>
                </a:cubicBezTo>
                <a:cubicBezTo>
                  <a:pt x="78" y="1058"/>
                  <a:pt x="76" y="1026"/>
                  <a:pt x="76" y="1026"/>
                </a:cubicBezTo>
                <a:cubicBezTo>
                  <a:pt x="68" y="977"/>
                  <a:pt x="65" y="967"/>
                  <a:pt x="36" y="924"/>
                </a:cubicBezTo>
                <a:cubicBezTo>
                  <a:pt x="27" y="910"/>
                  <a:pt x="8" y="883"/>
                  <a:pt x="8" y="883"/>
                </a:cubicBezTo>
                <a:cubicBezTo>
                  <a:pt x="6" y="876"/>
                  <a:pt x="2" y="870"/>
                  <a:pt x="2" y="863"/>
                </a:cubicBezTo>
                <a:cubicBezTo>
                  <a:pt x="2" y="838"/>
                  <a:pt x="0" y="812"/>
                  <a:pt x="8" y="789"/>
                </a:cubicBezTo>
                <a:cubicBezTo>
                  <a:pt x="8" y="788"/>
                  <a:pt x="45" y="777"/>
                  <a:pt x="56" y="775"/>
                </a:cubicBezTo>
                <a:cubicBezTo>
                  <a:pt x="81" y="772"/>
                  <a:pt x="105" y="770"/>
                  <a:pt x="130" y="768"/>
                </a:cubicBezTo>
                <a:cubicBezTo>
                  <a:pt x="180" y="752"/>
                  <a:pt x="157" y="759"/>
                  <a:pt x="198" y="748"/>
                </a:cubicBezTo>
                <a:cubicBezTo>
                  <a:pt x="271" y="539"/>
                  <a:pt x="198" y="754"/>
                  <a:pt x="212" y="131"/>
                </a:cubicBezTo>
                <a:cubicBezTo>
                  <a:pt x="213" y="107"/>
                  <a:pt x="234" y="24"/>
                  <a:pt x="259" y="16"/>
                </a:cubicBezTo>
                <a:cubicBezTo>
                  <a:pt x="308" y="0"/>
                  <a:pt x="273" y="8"/>
                  <a:pt x="368" y="23"/>
                </a:cubicBezTo>
                <a:close/>
              </a:path>
            </a:pathLst>
          </a:custGeom>
          <a:gradFill rotWithShape="1">
            <a:gsLst>
              <a:gs pos="0">
                <a:srgbClr val="FF0000">
                  <a:alpha val="26999"/>
                </a:srgbClr>
              </a:gs>
              <a:gs pos="100000">
                <a:srgbClr val="760000">
                  <a:alpha val="32999"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nl-NL" sz="320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ＭＳ Ｐゴシック" charset="0"/>
            </a:endParaRPr>
          </a:p>
        </p:txBody>
      </p:sp>
      <p:sp>
        <p:nvSpPr>
          <p:cNvPr id="19469" name="Text Box 13"/>
          <p:cNvSpPr txBox="1">
            <a:spLocks noChangeArrowheads="1"/>
          </p:cNvSpPr>
          <p:nvPr/>
        </p:nvSpPr>
        <p:spPr bwMode="auto">
          <a:xfrm>
            <a:off x="395288" y="1767013"/>
            <a:ext cx="4630474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1600" dirty="0">
                <a:solidFill>
                  <a:srgbClr val="002060"/>
                </a:solidFill>
                <a:latin typeface="Century Gothic" charset="0"/>
              </a:rPr>
              <a:t>Molecular area with strongest A</a:t>
            </a:r>
            <a:r>
              <a:rPr lang="el-GR" sz="1600" dirty="0">
                <a:solidFill>
                  <a:srgbClr val="002060"/>
                </a:solidFill>
                <a:latin typeface="Century Gothic" charset="0"/>
              </a:rPr>
              <a:t>β</a:t>
            </a:r>
            <a:r>
              <a:rPr lang="nl-NL" sz="1600" dirty="0">
                <a:solidFill>
                  <a:srgbClr val="002060"/>
                </a:solidFill>
                <a:latin typeface="Century Gothic" charset="0"/>
              </a:rPr>
              <a:t>-</a:t>
            </a:r>
            <a:r>
              <a:rPr lang="en-GB" sz="1600" dirty="0">
                <a:solidFill>
                  <a:srgbClr val="002060"/>
                </a:solidFill>
                <a:latin typeface="Century Gothic" charset="0"/>
              </a:rPr>
              <a:t>A</a:t>
            </a:r>
            <a:r>
              <a:rPr lang="el-GR" sz="1600" dirty="0">
                <a:solidFill>
                  <a:srgbClr val="002060"/>
                </a:solidFill>
                <a:latin typeface="Century Gothic" charset="0"/>
              </a:rPr>
              <a:t>β </a:t>
            </a:r>
            <a:r>
              <a:rPr lang="en-GB" sz="1600" dirty="0">
                <a:solidFill>
                  <a:srgbClr val="002060"/>
                </a:solidFill>
                <a:latin typeface="Century Gothic" charset="0"/>
              </a:rPr>
              <a:t>interaction. Target for anti-amyloid drug design </a:t>
            </a:r>
          </a:p>
        </p:txBody>
      </p:sp>
      <p:sp>
        <p:nvSpPr>
          <p:cNvPr id="506894" name="AutoShape 14"/>
          <p:cNvSpPr>
            <a:spLocks noChangeArrowheads="1"/>
          </p:cNvSpPr>
          <p:nvPr/>
        </p:nvSpPr>
        <p:spPr bwMode="auto">
          <a:xfrm rot="18240390">
            <a:off x="2327915" y="2661306"/>
            <a:ext cx="341211" cy="976313"/>
          </a:xfrm>
          <a:prstGeom prst="downArrow">
            <a:avLst>
              <a:gd name="adj1" fmla="val 50000"/>
              <a:gd name="adj2" fmla="val 146428"/>
            </a:avLst>
          </a:prstGeom>
          <a:solidFill>
            <a:schemeClr val="accent1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rot="10800000"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GB" sz="1600" b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pitchFamily="34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77279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1" grpId="0"/>
      <p:bldP spid="19462" grpId="0"/>
      <p:bldP spid="19463" grpId="0"/>
      <p:bldP spid="19464" grpId="0"/>
      <p:bldP spid="19465" grpId="0"/>
      <p:bldP spid="19466" grpId="0"/>
      <p:bldP spid="19467" grpId="0"/>
      <p:bldP spid="19469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381000"/>
            <a:ext cx="7772400" cy="1143000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100000"/>
              </a:lnSpc>
            </a:pPr>
            <a:r>
              <a:rPr lang="en-GB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entury Gothic" charset="0"/>
              </a:rPr>
              <a:t>A</a:t>
            </a:r>
            <a:r>
              <a:rPr lang="el-GR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entury Gothic" charset="0"/>
              </a:rPr>
              <a:t>β</a:t>
            </a:r>
            <a:r>
              <a:rPr lang="nl-NL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entury Gothic" charset="0"/>
                <a:cs typeface="Times New Roman" charset="0"/>
              </a:rPr>
              <a:t> </a:t>
            </a:r>
            <a:r>
              <a:rPr lang="nl-NL" sz="2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entury Gothic" charset="0"/>
                <a:cs typeface="Times New Roman" charset="0"/>
              </a:rPr>
              <a:t>oligomers</a:t>
            </a:r>
            <a:r>
              <a:rPr lang="nl-NL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entury Gothic" charset="0"/>
                <a:cs typeface="Times New Roman" charset="0"/>
              </a:rPr>
              <a:t> </a:t>
            </a:r>
            <a:r>
              <a:rPr lang="nl-NL" sz="2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entury Gothic" charset="0"/>
                <a:cs typeface="Times New Roman" charset="0"/>
              </a:rPr>
              <a:t>with</a:t>
            </a:r>
            <a:r>
              <a:rPr lang="nl-NL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entury Gothic" charset="0"/>
                <a:cs typeface="Times New Roman" charset="0"/>
              </a:rPr>
              <a:t> binding of anti-</a:t>
            </a:r>
            <a:r>
              <a:rPr lang="nl-NL" sz="2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entury Gothic" charset="0"/>
                <a:cs typeface="Times New Roman" charset="0"/>
              </a:rPr>
              <a:t>amyloid</a:t>
            </a:r>
            <a:r>
              <a:rPr lang="nl-NL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entury Gothic" charset="0"/>
                <a:cs typeface="Times New Roman" charset="0"/>
              </a:rPr>
              <a:t> </a:t>
            </a:r>
            <a:r>
              <a:rPr lang="nl-NL" sz="2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entury Gothic" charset="0"/>
                <a:cs typeface="Times New Roman" charset="0"/>
              </a:rPr>
              <a:t>pentapeptide</a:t>
            </a:r>
            <a:r>
              <a:rPr lang="nl-NL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entury Gothic" charset="0"/>
                <a:cs typeface="Times New Roman" charset="0"/>
              </a:rPr>
              <a:t> PN22 at the site of </a:t>
            </a:r>
            <a:r>
              <a:rPr lang="nl-NL" sz="2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entury Gothic" charset="0"/>
                <a:cs typeface="Times New Roman" charset="0"/>
              </a:rPr>
              <a:t>strongest</a:t>
            </a:r>
            <a:r>
              <a:rPr lang="nl-NL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entury Gothic" charset="0"/>
                <a:cs typeface="Times New Roman" charset="0"/>
              </a:rPr>
              <a:t> </a:t>
            </a:r>
            <a:r>
              <a:rPr lang="nl-NL" sz="2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entury Gothic" charset="0"/>
                <a:cs typeface="Times New Roman" charset="0"/>
              </a:rPr>
              <a:t>amyloid</a:t>
            </a:r>
            <a:r>
              <a:rPr lang="nl-NL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entury Gothic" charset="0"/>
                <a:cs typeface="Times New Roman" charset="0"/>
              </a:rPr>
              <a:t> </a:t>
            </a:r>
            <a:r>
              <a:rPr lang="nl-NL" sz="2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entury Gothic" charset="0"/>
                <a:cs typeface="Times New Roman" charset="0"/>
              </a:rPr>
              <a:t>interaction</a:t>
            </a:r>
            <a:endParaRPr lang="el-GR" sz="2400" b="1" dirty="0">
              <a:solidFill>
                <a:srgbClr val="00206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entury Gothic" charset="0"/>
              <a:cs typeface="Times New Roman" charset="0"/>
            </a:endParaRPr>
          </a:p>
        </p:txBody>
      </p:sp>
      <p:pic>
        <p:nvPicPr>
          <p:cNvPr id="79875" name="Picture 3"/>
          <p:cNvPicPr>
            <a:picLocks noChangeAspect="1" noChangeArrowheads="1"/>
          </p:cNvPicPr>
          <p:nvPr/>
        </p:nvPicPr>
        <p:blipFill>
          <a:blip r:embed="rId3">
            <a:lum bright="-2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905000"/>
            <a:ext cx="5038725" cy="398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5972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18818" name="Content Placeholder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29150228"/>
              </p:ext>
            </p:extLst>
          </p:nvPr>
        </p:nvGraphicFramePr>
        <p:xfrm>
          <a:off x="0" y="2151259"/>
          <a:ext cx="5474279" cy="41039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91" name="Chart" r:id="rId4" imgW="5054022" imgH="3529890" progId="Excel.Chart.8">
                  <p:embed/>
                </p:oleObj>
              </mc:Choice>
              <mc:Fallback>
                <p:oleObj name="Chart" r:id="rId4" imgW="5054022" imgH="3529890" progId="Excel.Char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2151259"/>
                        <a:ext cx="5474279" cy="410397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8819" name="TextBox 3"/>
          <p:cNvSpPr txBox="1">
            <a:spLocks noChangeArrowheads="1"/>
          </p:cNvSpPr>
          <p:nvPr/>
        </p:nvSpPr>
        <p:spPr bwMode="auto">
          <a:xfrm>
            <a:off x="482202" y="327326"/>
            <a:ext cx="822459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nl-NL" sz="2800" dirty="0" smtClean="0">
                <a:solidFill>
                  <a:srgbClr val="002060"/>
                </a:solidFill>
                <a:latin typeface="Century Gothic"/>
                <a:cs typeface="Century Gothic"/>
              </a:rPr>
              <a:t>Peptide PN22 beschermt neuronen tegen </a:t>
            </a:r>
            <a:r>
              <a:rPr lang="nl-NL" sz="2800" dirty="0" err="1" smtClean="0">
                <a:solidFill>
                  <a:srgbClr val="002060"/>
                </a:solidFill>
                <a:latin typeface="Century Gothic"/>
                <a:cs typeface="Century Gothic"/>
              </a:rPr>
              <a:t>amyloid</a:t>
            </a:r>
            <a:r>
              <a:rPr lang="nl-NL" sz="2800" dirty="0" smtClean="0">
                <a:solidFill>
                  <a:srgbClr val="002060"/>
                </a:solidFill>
                <a:latin typeface="Century Gothic"/>
                <a:cs typeface="Century Gothic"/>
              </a:rPr>
              <a:t> </a:t>
            </a:r>
            <a:r>
              <a:rPr lang="nl-NL" sz="2800" dirty="0" err="1" smtClean="0">
                <a:solidFill>
                  <a:srgbClr val="002060"/>
                </a:solidFill>
                <a:latin typeface="Century Gothic"/>
                <a:cs typeface="Century Gothic"/>
              </a:rPr>
              <a:t>beta</a:t>
            </a:r>
            <a:r>
              <a:rPr lang="nl-NL" sz="2800" dirty="0" smtClean="0">
                <a:solidFill>
                  <a:srgbClr val="002060"/>
                </a:solidFill>
                <a:latin typeface="Century Gothic"/>
                <a:cs typeface="Century Gothic"/>
              </a:rPr>
              <a:t> toxiciteit in vitro</a:t>
            </a:r>
            <a:endParaRPr lang="nl-NL" sz="2800" dirty="0">
              <a:solidFill>
                <a:srgbClr val="002060"/>
              </a:solidFill>
              <a:latin typeface="Century Gothic"/>
              <a:cs typeface="Century Gothic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2071" y="2484057"/>
            <a:ext cx="4230579" cy="3330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83020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43184"/>
            <a:ext cx="7772400" cy="1143000"/>
          </a:xfrm>
        </p:spPr>
        <p:txBody>
          <a:bodyPr/>
          <a:lstStyle/>
          <a:p>
            <a:r>
              <a:rPr lang="en-US" sz="4000" b="1" dirty="0" err="1" smtClean="0">
                <a:solidFill>
                  <a:srgbClr val="000090"/>
                </a:solidFill>
                <a:latin typeface="Arial"/>
                <a:cs typeface="Arial"/>
              </a:rPr>
              <a:t>Dat</a:t>
            </a:r>
            <a:r>
              <a:rPr lang="en-US" sz="4000" b="1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en-US" sz="4000" b="1" dirty="0" err="1" smtClean="0">
                <a:solidFill>
                  <a:srgbClr val="000090"/>
                </a:solidFill>
                <a:latin typeface="Arial"/>
                <a:cs typeface="Arial"/>
              </a:rPr>
              <a:t>duurt</a:t>
            </a:r>
            <a:r>
              <a:rPr lang="en-US" sz="4000" b="1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en-US" sz="4000" b="1" dirty="0" err="1" smtClean="0">
                <a:solidFill>
                  <a:srgbClr val="000090"/>
                </a:solidFill>
                <a:latin typeface="Arial"/>
                <a:cs typeface="Arial"/>
              </a:rPr>
              <a:t>nog</a:t>
            </a:r>
            <a:r>
              <a:rPr lang="en-US" sz="4000" b="1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en-US" sz="4000" b="1" dirty="0" err="1" smtClean="0">
                <a:solidFill>
                  <a:srgbClr val="000090"/>
                </a:solidFill>
                <a:latin typeface="Arial"/>
                <a:cs typeface="Arial"/>
              </a:rPr>
              <a:t>wel</a:t>
            </a:r>
            <a:r>
              <a:rPr lang="en-US" sz="4000" b="1" dirty="0" smtClean="0">
                <a:solidFill>
                  <a:srgbClr val="000090"/>
                </a:solidFill>
                <a:latin typeface="Arial"/>
                <a:cs typeface="Arial"/>
              </a:rPr>
              <a:t> even. </a:t>
            </a:r>
            <a:r>
              <a:rPr lang="en-US" sz="4000" b="1" dirty="0" err="1" smtClean="0">
                <a:solidFill>
                  <a:srgbClr val="000090"/>
                </a:solidFill>
                <a:latin typeface="Arial"/>
                <a:cs typeface="Arial"/>
              </a:rPr>
              <a:t>Wat</a:t>
            </a:r>
            <a:r>
              <a:rPr lang="en-US" sz="4000" b="1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en-US" sz="4000" b="1" dirty="0" err="1" smtClean="0">
                <a:solidFill>
                  <a:srgbClr val="000090"/>
                </a:solidFill>
                <a:latin typeface="Arial"/>
                <a:cs typeface="Arial"/>
              </a:rPr>
              <a:t>kan</a:t>
            </a:r>
            <a:r>
              <a:rPr lang="en-US" sz="4000" b="1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en-US" sz="4000" b="1" dirty="0" err="1" smtClean="0">
                <a:solidFill>
                  <a:srgbClr val="000090"/>
                </a:solidFill>
                <a:latin typeface="Arial"/>
                <a:cs typeface="Arial"/>
              </a:rPr>
              <a:t>ik</a:t>
            </a:r>
            <a:r>
              <a:rPr lang="en-US" sz="4000" b="1" dirty="0" smtClean="0">
                <a:solidFill>
                  <a:srgbClr val="000090"/>
                </a:solidFill>
                <a:latin typeface="Arial"/>
                <a:cs typeface="Arial"/>
              </a:rPr>
              <a:t> nu </a:t>
            </a:r>
            <a:r>
              <a:rPr lang="en-US" sz="4000" b="1" dirty="0" err="1" smtClean="0">
                <a:solidFill>
                  <a:srgbClr val="000090"/>
                </a:solidFill>
                <a:latin typeface="Arial"/>
                <a:cs typeface="Arial"/>
              </a:rPr>
              <a:t>doen</a:t>
            </a:r>
            <a:r>
              <a:rPr lang="en-US" sz="4000" b="1" dirty="0" smtClean="0">
                <a:solidFill>
                  <a:srgbClr val="000090"/>
                </a:solidFill>
                <a:latin typeface="Arial"/>
                <a:cs typeface="Arial"/>
              </a:rPr>
              <a:t>?</a:t>
            </a:r>
            <a:endParaRPr lang="en-US" sz="4000" b="1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09341" y="1848868"/>
            <a:ext cx="6493146" cy="4525963"/>
          </a:xfrm>
        </p:spPr>
        <p:txBody>
          <a:bodyPr>
            <a:normAutofit/>
          </a:bodyPr>
          <a:lstStyle/>
          <a:p>
            <a:r>
              <a:rPr lang="en-US" sz="2000" dirty="0" smtClean="0">
                <a:solidFill>
                  <a:srgbClr val="000090"/>
                </a:solidFill>
                <a:latin typeface="Arial"/>
                <a:cs typeface="Arial"/>
              </a:rPr>
              <a:t>Conservative drug development</a:t>
            </a:r>
          </a:p>
          <a:p>
            <a:r>
              <a:rPr lang="en-US" sz="2000" dirty="0" smtClean="0">
                <a:solidFill>
                  <a:srgbClr val="000090"/>
                </a:solidFill>
                <a:latin typeface="Arial"/>
                <a:cs typeface="Arial"/>
              </a:rPr>
              <a:t>Innovative drug design</a:t>
            </a:r>
          </a:p>
          <a:p>
            <a:r>
              <a:rPr lang="en-US" sz="2000" dirty="0" smtClean="0">
                <a:solidFill>
                  <a:srgbClr val="000090"/>
                </a:solidFill>
                <a:latin typeface="Arial"/>
                <a:cs typeface="Arial"/>
              </a:rPr>
              <a:t>Early diagnosis and treatment</a:t>
            </a:r>
          </a:p>
          <a:p>
            <a:r>
              <a:rPr lang="en-US" sz="2400" b="1" dirty="0" smtClean="0">
                <a:solidFill>
                  <a:srgbClr val="000090"/>
                </a:solidFill>
                <a:latin typeface="Arial"/>
                <a:cs typeface="Arial"/>
              </a:rPr>
              <a:t>Life style changes</a:t>
            </a:r>
          </a:p>
          <a:p>
            <a:pPr lvl="1"/>
            <a:r>
              <a:rPr lang="en-US" sz="1800" dirty="0" smtClean="0">
                <a:solidFill>
                  <a:srgbClr val="000090"/>
                </a:solidFill>
                <a:latin typeface="Arial"/>
                <a:cs typeface="Arial"/>
              </a:rPr>
              <a:t>Food composition</a:t>
            </a:r>
          </a:p>
          <a:p>
            <a:pPr lvl="1"/>
            <a:r>
              <a:rPr lang="en-US" sz="1800" dirty="0" smtClean="0">
                <a:solidFill>
                  <a:srgbClr val="000090"/>
                </a:solidFill>
                <a:latin typeface="Arial"/>
                <a:cs typeface="Arial"/>
              </a:rPr>
              <a:t>Moving and exercise</a:t>
            </a:r>
          </a:p>
          <a:p>
            <a:pPr lvl="1"/>
            <a:r>
              <a:rPr lang="en-US" sz="1800" dirty="0" smtClean="0">
                <a:solidFill>
                  <a:srgbClr val="000090"/>
                </a:solidFill>
                <a:latin typeface="Arial"/>
                <a:cs typeface="Arial"/>
              </a:rPr>
              <a:t>Stress control</a:t>
            </a:r>
          </a:p>
          <a:p>
            <a:pPr lvl="1"/>
            <a:r>
              <a:rPr lang="en-US" b="1" dirty="0" smtClean="0">
                <a:solidFill>
                  <a:srgbClr val="000090"/>
                </a:solidFill>
                <a:latin typeface="Arial"/>
                <a:cs typeface="Arial"/>
              </a:rPr>
              <a:t>Reduction of hypertension</a:t>
            </a:r>
          </a:p>
          <a:p>
            <a:pPr lvl="1"/>
            <a:r>
              <a:rPr lang="en-US" b="1" dirty="0" smtClean="0">
                <a:solidFill>
                  <a:srgbClr val="000090"/>
                </a:solidFill>
                <a:latin typeface="Arial"/>
                <a:cs typeface="Arial"/>
              </a:rPr>
              <a:t>Enhance cerebral blood flow</a:t>
            </a:r>
          </a:p>
          <a:p>
            <a:pPr lvl="1"/>
            <a:r>
              <a:rPr lang="en-US" sz="1800" dirty="0" smtClean="0">
                <a:solidFill>
                  <a:srgbClr val="000090"/>
                </a:solidFill>
                <a:latin typeface="Arial"/>
                <a:cs typeface="Arial"/>
              </a:rPr>
              <a:t>Improve vascular condition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30793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Text Box 2"/>
          <p:cNvSpPr txBox="1">
            <a:spLocks noChangeArrowheads="1"/>
          </p:cNvSpPr>
          <p:nvPr/>
        </p:nvSpPr>
        <p:spPr bwMode="auto">
          <a:xfrm>
            <a:off x="2590800" y="3429000"/>
            <a:ext cx="3581400" cy="409575"/>
          </a:xfrm>
          <a:prstGeom prst="rect">
            <a:avLst/>
          </a:prstGeom>
          <a:noFill/>
          <a:ln w="12700">
            <a:solidFill>
              <a:srgbClr val="16165D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nl-NL" sz="2000" b="1" dirty="0" err="1">
                <a:solidFill>
                  <a:srgbClr val="16165D"/>
                </a:solidFill>
                <a:latin typeface="Century Gothic"/>
                <a:ea typeface="ＭＳ Ｐゴシック" charset="0"/>
                <a:cs typeface="Century Gothic"/>
              </a:rPr>
              <a:t>Amyloid</a:t>
            </a:r>
            <a:r>
              <a:rPr lang="nl-NL" sz="2000" b="1" dirty="0">
                <a:solidFill>
                  <a:srgbClr val="16165D"/>
                </a:solidFill>
                <a:latin typeface="Century Gothic"/>
                <a:ea typeface="ＭＳ Ｐゴシック" charset="0"/>
                <a:cs typeface="Century Gothic"/>
              </a:rPr>
              <a:t>-</a:t>
            </a:r>
            <a:r>
              <a:rPr lang="el-GR" sz="2000" b="1" dirty="0">
                <a:solidFill>
                  <a:srgbClr val="16165D"/>
                </a:solidFill>
                <a:latin typeface="Century Gothic"/>
                <a:ea typeface="ＭＳ Ｐゴシック" charset="0"/>
                <a:cs typeface="Century Gothic"/>
              </a:rPr>
              <a:t>β</a:t>
            </a:r>
            <a:r>
              <a:rPr lang="nl-NL" sz="2000" b="1" dirty="0">
                <a:solidFill>
                  <a:srgbClr val="16165D"/>
                </a:solidFill>
                <a:latin typeface="Century Gothic"/>
                <a:ea typeface="ＭＳ Ｐゴシック" charset="0"/>
                <a:cs typeface="Century Gothic"/>
              </a:rPr>
              <a:t> eiwit</a:t>
            </a:r>
            <a:endParaRPr lang="el-GR" sz="2000" b="1" dirty="0">
              <a:solidFill>
                <a:srgbClr val="16165D"/>
              </a:solidFill>
              <a:latin typeface="Century Gothic"/>
              <a:ea typeface="ＭＳ Ｐゴシック" charset="0"/>
              <a:cs typeface="Century Gothic"/>
            </a:endParaRPr>
          </a:p>
        </p:txBody>
      </p:sp>
      <p:sp>
        <p:nvSpPr>
          <p:cNvPr id="131075" name="Text Box 3"/>
          <p:cNvSpPr txBox="1">
            <a:spLocks noChangeArrowheads="1"/>
          </p:cNvSpPr>
          <p:nvPr/>
        </p:nvSpPr>
        <p:spPr bwMode="auto">
          <a:xfrm>
            <a:off x="2782239" y="1571625"/>
            <a:ext cx="2055522" cy="409575"/>
          </a:xfrm>
          <a:prstGeom prst="rect">
            <a:avLst/>
          </a:prstGeom>
          <a:noFill/>
          <a:ln w="12700">
            <a:solidFill>
              <a:srgbClr val="16165D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nl-NL" sz="2000" b="1" dirty="0">
                <a:solidFill>
                  <a:srgbClr val="16165D"/>
                </a:solidFill>
                <a:latin typeface="Century Gothic"/>
                <a:ea typeface="ＭＳ Ｐゴシック" charset="0"/>
                <a:cs typeface="Century Gothic"/>
              </a:rPr>
              <a:t>Veroudering</a:t>
            </a:r>
          </a:p>
        </p:txBody>
      </p:sp>
      <p:sp>
        <p:nvSpPr>
          <p:cNvPr id="131076" name="Text Box 4"/>
          <p:cNvSpPr txBox="1">
            <a:spLocks noChangeArrowheads="1"/>
          </p:cNvSpPr>
          <p:nvPr/>
        </p:nvSpPr>
        <p:spPr bwMode="auto">
          <a:xfrm>
            <a:off x="381093" y="148671"/>
            <a:ext cx="6448934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nl-NL" sz="3200" b="1" dirty="0" smtClean="0">
                <a:solidFill>
                  <a:srgbClr val="16165D"/>
                </a:solidFill>
                <a:latin typeface="Century Gothic"/>
                <a:ea typeface="ＭＳ Ｐゴシック" charset="0"/>
                <a:cs typeface="Century Gothic"/>
              </a:rPr>
              <a:t>Alzheimer: een multifactorieel ziektebeeld</a:t>
            </a:r>
            <a:endParaRPr lang="nl-NL" sz="3200" b="1" dirty="0">
              <a:solidFill>
                <a:srgbClr val="16165D"/>
              </a:solidFill>
              <a:latin typeface="Century Gothic"/>
              <a:ea typeface="ＭＳ Ｐゴシック" charset="0"/>
              <a:cs typeface="Century Gothic"/>
            </a:endParaRPr>
          </a:p>
        </p:txBody>
      </p:sp>
      <p:sp>
        <p:nvSpPr>
          <p:cNvPr id="131077" name="Text Box 5"/>
          <p:cNvSpPr txBox="1">
            <a:spLocks noChangeArrowheads="1"/>
          </p:cNvSpPr>
          <p:nvPr/>
        </p:nvSpPr>
        <p:spPr bwMode="auto">
          <a:xfrm>
            <a:off x="818132" y="2120900"/>
            <a:ext cx="990600" cy="317500"/>
          </a:xfrm>
          <a:prstGeom prst="rect">
            <a:avLst/>
          </a:prstGeom>
          <a:noFill/>
          <a:ln w="12700">
            <a:solidFill>
              <a:srgbClr val="16165D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nl-NL" sz="1400" b="1" dirty="0">
                <a:solidFill>
                  <a:srgbClr val="16165D"/>
                </a:solidFill>
                <a:latin typeface="Century Gothic"/>
                <a:ea typeface="ＭＳ Ｐゴシック" charset="0"/>
                <a:cs typeface="Century Gothic"/>
              </a:rPr>
              <a:t>Voeding</a:t>
            </a:r>
          </a:p>
        </p:txBody>
      </p:sp>
      <p:sp>
        <p:nvSpPr>
          <p:cNvPr id="131078" name="Text Box 6"/>
          <p:cNvSpPr txBox="1">
            <a:spLocks noChangeArrowheads="1"/>
          </p:cNvSpPr>
          <p:nvPr/>
        </p:nvSpPr>
        <p:spPr bwMode="auto">
          <a:xfrm>
            <a:off x="1991504" y="2120900"/>
            <a:ext cx="1676400" cy="317500"/>
          </a:xfrm>
          <a:prstGeom prst="rect">
            <a:avLst/>
          </a:prstGeom>
          <a:noFill/>
          <a:ln w="12700">
            <a:solidFill>
              <a:srgbClr val="16165D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nl-NL" sz="1400" b="1" dirty="0">
                <a:solidFill>
                  <a:srgbClr val="16165D"/>
                </a:solidFill>
                <a:latin typeface="Century Gothic"/>
                <a:ea typeface="ＭＳ Ｐゴシック" charset="0"/>
                <a:cs typeface="Century Gothic"/>
              </a:rPr>
              <a:t>Erfelijke factoren</a:t>
            </a:r>
          </a:p>
        </p:txBody>
      </p:sp>
      <p:sp>
        <p:nvSpPr>
          <p:cNvPr id="131079" name="Text Box 7"/>
          <p:cNvSpPr txBox="1">
            <a:spLocks noChangeArrowheads="1"/>
          </p:cNvSpPr>
          <p:nvPr/>
        </p:nvSpPr>
        <p:spPr bwMode="auto">
          <a:xfrm>
            <a:off x="3827669" y="2120900"/>
            <a:ext cx="3002265" cy="307777"/>
          </a:xfrm>
          <a:prstGeom prst="rect">
            <a:avLst/>
          </a:prstGeom>
          <a:noFill/>
          <a:ln w="12700">
            <a:solidFill>
              <a:srgbClr val="16165D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nl-NL" sz="1400" b="1" dirty="0">
                <a:solidFill>
                  <a:srgbClr val="16165D"/>
                </a:solidFill>
                <a:latin typeface="Century Gothic"/>
                <a:ea typeface="ＭＳ Ｐゴシック" charset="0"/>
                <a:cs typeface="Century Gothic"/>
              </a:rPr>
              <a:t>Hersenvaten en -doorbloeding</a:t>
            </a:r>
          </a:p>
        </p:txBody>
      </p:sp>
      <p:sp>
        <p:nvSpPr>
          <p:cNvPr id="131080" name="Text Box 8"/>
          <p:cNvSpPr txBox="1">
            <a:spLocks noChangeArrowheads="1"/>
          </p:cNvSpPr>
          <p:nvPr/>
        </p:nvSpPr>
        <p:spPr bwMode="auto">
          <a:xfrm>
            <a:off x="7057111" y="2120900"/>
            <a:ext cx="1219200" cy="317500"/>
          </a:xfrm>
          <a:prstGeom prst="rect">
            <a:avLst/>
          </a:prstGeom>
          <a:noFill/>
          <a:ln w="12700">
            <a:solidFill>
              <a:srgbClr val="16165D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nl-NL" sz="1400" b="1" dirty="0" smtClean="0">
                <a:solidFill>
                  <a:srgbClr val="16165D"/>
                </a:solidFill>
                <a:latin typeface="Century Gothic"/>
                <a:ea typeface="ＭＳ Ｐゴシック" charset="0"/>
                <a:cs typeface="Century Gothic"/>
              </a:rPr>
              <a:t>Stressoren</a:t>
            </a:r>
            <a:endParaRPr lang="nl-NL" sz="1400" b="1" dirty="0">
              <a:solidFill>
                <a:srgbClr val="16165D"/>
              </a:solidFill>
              <a:latin typeface="Century Gothic"/>
              <a:ea typeface="ＭＳ Ｐゴシック" charset="0"/>
              <a:cs typeface="Century Gothic"/>
            </a:endParaRPr>
          </a:p>
        </p:txBody>
      </p:sp>
      <p:sp>
        <p:nvSpPr>
          <p:cNvPr id="131081" name="AutoShape 9"/>
          <p:cNvSpPr>
            <a:spLocks noChangeArrowheads="1"/>
          </p:cNvSpPr>
          <p:nvPr/>
        </p:nvSpPr>
        <p:spPr bwMode="auto">
          <a:xfrm rot="2229358">
            <a:off x="1601744" y="2803893"/>
            <a:ext cx="912812" cy="318342"/>
          </a:xfrm>
          <a:prstGeom prst="rightArrow">
            <a:avLst>
              <a:gd name="adj1" fmla="val 50000"/>
              <a:gd name="adj2" fmla="val 184295"/>
            </a:avLst>
          </a:prstGeom>
          <a:noFill/>
          <a:ln w="9525">
            <a:solidFill>
              <a:srgbClr val="16165D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ＭＳ Ｐゴシック" charset="0"/>
            </a:endParaRPr>
          </a:p>
        </p:txBody>
      </p:sp>
      <p:sp>
        <p:nvSpPr>
          <p:cNvPr id="131082" name="AutoShape 10"/>
          <p:cNvSpPr>
            <a:spLocks noChangeArrowheads="1"/>
          </p:cNvSpPr>
          <p:nvPr/>
        </p:nvSpPr>
        <p:spPr bwMode="auto">
          <a:xfrm rot="-2242252">
            <a:off x="6446349" y="2803995"/>
            <a:ext cx="914400" cy="302487"/>
          </a:xfrm>
          <a:prstGeom prst="leftArrow">
            <a:avLst>
              <a:gd name="adj1" fmla="val 50000"/>
              <a:gd name="adj2" fmla="val 150000"/>
            </a:avLst>
          </a:prstGeom>
          <a:noFill/>
          <a:ln w="9525">
            <a:solidFill>
              <a:srgbClr val="16165D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ＭＳ Ｐゴシック" charset="0"/>
            </a:endParaRPr>
          </a:p>
        </p:txBody>
      </p:sp>
      <p:sp>
        <p:nvSpPr>
          <p:cNvPr id="131083" name="AutoShape 11"/>
          <p:cNvSpPr>
            <a:spLocks noChangeArrowheads="1"/>
          </p:cNvSpPr>
          <p:nvPr/>
        </p:nvSpPr>
        <p:spPr bwMode="auto">
          <a:xfrm rot="3828734">
            <a:off x="2985678" y="2760120"/>
            <a:ext cx="668163" cy="344929"/>
          </a:xfrm>
          <a:prstGeom prst="rightArrow">
            <a:avLst>
              <a:gd name="adj1" fmla="val 50000"/>
              <a:gd name="adj2" fmla="val 95745"/>
            </a:avLst>
          </a:prstGeom>
          <a:noFill/>
          <a:ln w="9525">
            <a:solidFill>
              <a:srgbClr val="16165D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ＭＳ Ｐゴシック" charset="0"/>
            </a:endParaRPr>
          </a:p>
        </p:txBody>
      </p:sp>
      <p:sp>
        <p:nvSpPr>
          <p:cNvPr id="131084" name="AutoShape 12"/>
          <p:cNvSpPr>
            <a:spLocks noChangeArrowheads="1"/>
          </p:cNvSpPr>
          <p:nvPr/>
        </p:nvSpPr>
        <p:spPr bwMode="auto">
          <a:xfrm rot="-3827317">
            <a:off x="4956912" y="2798921"/>
            <a:ext cx="554037" cy="325280"/>
          </a:xfrm>
          <a:prstGeom prst="leftArrow">
            <a:avLst>
              <a:gd name="adj1" fmla="val 50000"/>
              <a:gd name="adj2" fmla="val 90885"/>
            </a:avLst>
          </a:prstGeom>
          <a:noFill/>
          <a:ln w="9525">
            <a:solidFill>
              <a:srgbClr val="16165D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ＭＳ Ｐゴシック" charset="0"/>
            </a:endParaRPr>
          </a:p>
        </p:txBody>
      </p:sp>
      <p:sp>
        <p:nvSpPr>
          <p:cNvPr id="131089" name="AutoShape 17"/>
          <p:cNvSpPr>
            <a:spLocks noChangeArrowheads="1"/>
          </p:cNvSpPr>
          <p:nvPr/>
        </p:nvSpPr>
        <p:spPr bwMode="auto">
          <a:xfrm flipV="1">
            <a:off x="4648200" y="4038600"/>
            <a:ext cx="457200" cy="457200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noFill/>
          <a:ln w="9525">
            <a:solidFill>
              <a:srgbClr val="16165D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ＭＳ Ｐゴシック" charset="0"/>
            </a:endParaRPr>
          </a:p>
        </p:txBody>
      </p:sp>
      <p:sp>
        <p:nvSpPr>
          <p:cNvPr id="131090" name="Text Box 18"/>
          <p:cNvSpPr txBox="1">
            <a:spLocks noChangeArrowheads="1"/>
          </p:cNvSpPr>
          <p:nvPr/>
        </p:nvSpPr>
        <p:spPr bwMode="auto">
          <a:xfrm>
            <a:off x="5257800" y="4117975"/>
            <a:ext cx="2819400" cy="530225"/>
          </a:xfrm>
          <a:prstGeom prst="rect">
            <a:avLst/>
          </a:prstGeom>
          <a:noFill/>
          <a:ln w="12700">
            <a:solidFill>
              <a:srgbClr val="16165D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nl-NL" sz="1400" b="1" dirty="0" err="1">
                <a:solidFill>
                  <a:srgbClr val="16165D"/>
                </a:solidFill>
                <a:latin typeface="Century Gothic"/>
                <a:ea typeface="ＭＳ Ｐゴシック" charset="0"/>
                <a:cs typeface="Century Gothic"/>
              </a:rPr>
              <a:t>Amyloid</a:t>
            </a:r>
            <a:r>
              <a:rPr lang="nl-NL" sz="1400" b="1" dirty="0">
                <a:solidFill>
                  <a:srgbClr val="16165D"/>
                </a:solidFill>
                <a:latin typeface="Century Gothic"/>
                <a:ea typeface="ＭＳ Ｐゴシック" charset="0"/>
                <a:cs typeface="Century Gothic"/>
              </a:rPr>
              <a:t> neerslag: toxisch voor hersenweefsel</a:t>
            </a:r>
          </a:p>
        </p:txBody>
      </p:sp>
      <p:sp>
        <p:nvSpPr>
          <p:cNvPr id="131091" name="AutoShape 19"/>
          <p:cNvSpPr>
            <a:spLocks noChangeArrowheads="1"/>
          </p:cNvSpPr>
          <p:nvPr/>
        </p:nvSpPr>
        <p:spPr bwMode="auto">
          <a:xfrm>
            <a:off x="5715000" y="4800600"/>
            <a:ext cx="457200" cy="762000"/>
          </a:xfrm>
          <a:prstGeom prst="downArrow">
            <a:avLst>
              <a:gd name="adj1" fmla="val 50000"/>
              <a:gd name="adj2" fmla="val 125000"/>
            </a:avLst>
          </a:prstGeom>
          <a:noFill/>
          <a:ln w="9525">
            <a:solidFill>
              <a:srgbClr val="16165D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ＭＳ Ｐゴシック" charset="0"/>
            </a:endParaRPr>
          </a:p>
        </p:txBody>
      </p:sp>
      <p:sp>
        <p:nvSpPr>
          <p:cNvPr id="131092" name="Text Box 20"/>
          <p:cNvSpPr txBox="1">
            <a:spLocks noChangeArrowheads="1"/>
          </p:cNvSpPr>
          <p:nvPr/>
        </p:nvSpPr>
        <p:spPr bwMode="auto">
          <a:xfrm>
            <a:off x="737115" y="5702300"/>
            <a:ext cx="7870324" cy="338554"/>
          </a:xfrm>
          <a:prstGeom prst="rect">
            <a:avLst/>
          </a:prstGeom>
          <a:noFill/>
          <a:ln w="12700">
            <a:solidFill>
              <a:srgbClr val="16165D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nl-NL" sz="1600" b="1" dirty="0" err="1">
                <a:solidFill>
                  <a:srgbClr val="16165D"/>
                </a:solidFill>
                <a:latin typeface="Century Gothic"/>
                <a:ea typeface="ＭＳ Ｐゴシック" charset="0"/>
                <a:cs typeface="Century Gothic"/>
              </a:rPr>
              <a:t>Celsterfte</a:t>
            </a:r>
            <a:r>
              <a:rPr lang="nl-NL" sz="1600" b="1" dirty="0">
                <a:solidFill>
                  <a:srgbClr val="16165D"/>
                </a:solidFill>
                <a:latin typeface="Century Gothic"/>
                <a:ea typeface="ＭＳ Ｐゴシック" charset="0"/>
                <a:cs typeface="Century Gothic"/>
              </a:rPr>
              <a:t> in schors, hippocampus, </a:t>
            </a:r>
            <a:r>
              <a:rPr lang="nl-NL" sz="1600" b="1" dirty="0" err="1">
                <a:solidFill>
                  <a:srgbClr val="16165D"/>
                </a:solidFill>
                <a:latin typeface="Century Gothic"/>
                <a:ea typeface="ＭＳ Ｐゴシック" charset="0"/>
                <a:cs typeface="Century Gothic"/>
              </a:rPr>
              <a:t>amygdala</a:t>
            </a:r>
            <a:r>
              <a:rPr lang="nl-NL" sz="1600" b="1" dirty="0">
                <a:solidFill>
                  <a:srgbClr val="16165D"/>
                </a:solidFill>
                <a:latin typeface="Century Gothic"/>
                <a:ea typeface="ＭＳ Ｐゴシック" charset="0"/>
                <a:cs typeface="Century Gothic"/>
              </a:rPr>
              <a:t> en basale </a:t>
            </a:r>
            <a:r>
              <a:rPr lang="nl-NL" sz="1600" b="1" dirty="0" smtClean="0">
                <a:solidFill>
                  <a:srgbClr val="16165D"/>
                </a:solidFill>
                <a:latin typeface="Century Gothic"/>
                <a:ea typeface="ＭＳ Ｐゴシック" charset="0"/>
                <a:cs typeface="Century Gothic"/>
              </a:rPr>
              <a:t>voorhersenen</a:t>
            </a:r>
            <a:endParaRPr lang="nl-NL" sz="1600" b="1" dirty="0">
              <a:solidFill>
                <a:srgbClr val="16165D"/>
              </a:solidFill>
              <a:latin typeface="Century Gothic"/>
              <a:ea typeface="ＭＳ Ｐゴシック" charset="0"/>
              <a:cs typeface="Century Gothic"/>
            </a:endParaRPr>
          </a:p>
        </p:txBody>
      </p:sp>
      <p:pic>
        <p:nvPicPr>
          <p:cNvPr id="131093" name="Picture 21" descr="Ageing rembrandt 3"/>
          <p:cNvPicPr>
            <a:picLocks noChangeAspect="1" noChangeArrowheads="1"/>
          </p:cNvPicPr>
          <p:nvPr/>
        </p:nvPicPr>
        <p:blipFill>
          <a:blip r:embed="rId2">
            <a:lum bright="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9789" y="152400"/>
            <a:ext cx="151765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 Box 15"/>
          <p:cNvSpPr txBox="1">
            <a:spLocks noChangeArrowheads="1"/>
          </p:cNvSpPr>
          <p:nvPr/>
        </p:nvSpPr>
        <p:spPr bwMode="auto">
          <a:xfrm>
            <a:off x="990600" y="4178300"/>
            <a:ext cx="2286000" cy="317500"/>
          </a:xfrm>
          <a:prstGeom prst="rect">
            <a:avLst/>
          </a:prstGeom>
          <a:noFill/>
          <a:ln w="12700">
            <a:solidFill>
              <a:srgbClr val="16165D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nl-NL" sz="1400" b="1" dirty="0">
                <a:solidFill>
                  <a:srgbClr val="16165D"/>
                </a:solidFill>
                <a:latin typeface="Century Gothic"/>
                <a:ea typeface="ＭＳ Ｐゴシック" charset="0"/>
                <a:cs typeface="Century Gothic"/>
              </a:rPr>
              <a:t>Afvoer via hersenvaten</a:t>
            </a:r>
          </a:p>
        </p:txBody>
      </p:sp>
      <p:sp>
        <p:nvSpPr>
          <p:cNvPr id="21" name="AutoShape 23"/>
          <p:cNvSpPr>
            <a:spLocks noChangeArrowheads="1"/>
          </p:cNvSpPr>
          <p:nvPr/>
        </p:nvSpPr>
        <p:spPr bwMode="auto">
          <a:xfrm rot="10800000">
            <a:off x="3429000" y="4038600"/>
            <a:ext cx="457200" cy="457200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noFill/>
          <a:ln w="9525">
            <a:solidFill>
              <a:srgbClr val="16165D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ＭＳ Ｐゴシック" charset="0"/>
            </a:endParaRPr>
          </a:p>
        </p:txBody>
      </p:sp>
      <p:sp>
        <p:nvSpPr>
          <p:cNvPr id="22" name="Rectangle 20"/>
          <p:cNvSpPr>
            <a:spLocks noChangeArrowheads="1"/>
          </p:cNvSpPr>
          <p:nvPr/>
        </p:nvSpPr>
        <p:spPr bwMode="auto">
          <a:xfrm rot="3011666">
            <a:off x="3429000" y="4267200"/>
            <a:ext cx="685800" cy="76200"/>
          </a:xfrm>
          <a:prstGeom prst="rect">
            <a:avLst/>
          </a:prstGeom>
          <a:solidFill>
            <a:srgbClr val="FF0000"/>
          </a:solidFill>
          <a:ln w="1905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ＭＳ Ｐゴシック" charset="0"/>
            </a:endParaRPr>
          </a:p>
        </p:txBody>
      </p:sp>
      <p:sp>
        <p:nvSpPr>
          <p:cNvPr id="23" name="Oval 22"/>
          <p:cNvSpPr/>
          <p:nvPr/>
        </p:nvSpPr>
        <p:spPr bwMode="auto">
          <a:xfrm>
            <a:off x="3792636" y="1333919"/>
            <a:ext cx="3037298" cy="1948011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53880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142433"/>
            <a:ext cx="3886200" cy="3732986"/>
          </a:xfrm>
        </p:spPr>
        <p:txBody>
          <a:bodyPr/>
          <a:lstStyle/>
          <a:p>
            <a:pPr algn="l" eaLnBrk="1" hangingPunct="1">
              <a:defRPr/>
            </a:pPr>
            <a:r>
              <a:rPr lang="nl-NL" sz="2400" b="1" dirty="0" smtClean="0">
                <a:solidFill>
                  <a:srgbClr val="000090"/>
                </a:solidFill>
                <a:latin typeface="Century Gothic"/>
                <a:cs typeface="Century Gothic"/>
              </a:rPr>
              <a:t>Bloed voorziening hersenen essentieel voor hersenfunctie</a:t>
            </a:r>
            <a:br>
              <a:rPr lang="nl-NL" sz="2400" b="1" dirty="0" smtClean="0">
                <a:solidFill>
                  <a:srgbClr val="000090"/>
                </a:solidFill>
                <a:latin typeface="Century Gothic"/>
                <a:cs typeface="Century Gothic"/>
              </a:rPr>
            </a:br>
            <a:r>
              <a:rPr lang="nl-NL" sz="2400" b="1" dirty="0" smtClean="0">
                <a:solidFill>
                  <a:srgbClr val="000090"/>
                </a:solidFill>
                <a:latin typeface="Century Gothic"/>
                <a:cs typeface="Century Gothic"/>
              </a:rPr>
              <a:t/>
            </a:r>
            <a:br>
              <a:rPr lang="nl-NL" sz="2400" b="1" dirty="0" smtClean="0">
                <a:solidFill>
                  <a:srgbClr val="000090"/>
                </a:solidFill>
                <a:latin typeface="Century Gothic"/>
                <a:cs typeface="Century Gothic"/>
              </a:rPr>
            </a:br>
            <a:r>
              <a:rPr lang="nl-NL" sz="2400" b="1" dirty="0" smtClean="0">
                <a:solidFill>
                  <a:srgbClr val="000090"/>
                </a:solidFill>
                <a:latin typeface="Century Gothic"/>
                <a:cs typeface="Century Gothic"/>
              </a:rPr>
              <a:t>Zenuwcel direct afhankelijk van glucose en zuurstof voor energie productie (denk aan beroerte of TIA)</a:t>
            </a:r>
            <a:endParaRPr lang="en-GB" sz="2400" b="1" dirty="0" smtClean="0">
              <a:solidFill>
                <a:srgbClr val="000090"/>
              </a:solidFill>
              <a:latin typeface="Century Gothic"/>
              <a:cs typeface="Century Gothic"/>
            </a:endParaRPr>
          </a:p>
        </p:txBody>
      </p:sp>
      <p:pic>
        <p:nvPicPr>
          <p:cNvPr id="507907" name="Picture 3" descr="capillaryneuron"/>
          <p:cNvPicPr>
            <a:picLocks noChangeAspect="1" noChangeArrowheads="1"/>
          </p:cNvPicPr>
          <p:nvPr/>
        </p:nvPicPr>
        <p:blipFill>
          <a:blip r:embed="rId2">
            <a:lum bright="-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228600"/>
            <a:ext cx="4711700" cy="635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50019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8" name="Rectangle 6"/>
          <p:cNvSpPr>
            <a:spLocks noGrp="1" noChangeArrowheads="1"/>
          </p:cNvSpPr>
          <p:nvPr>
            <p:ph type="title"/>
          </p:nvPr>
        </p:nvSpPr>
        <p:spPr>
          <a:xfrm>
            <a:off x="2597932" y="4662286"/>
            <a:ext cx="6272221" cy="1562975"/>
          </a:xfrm>
        </p:spPr>
        <p:txBody>
          <a:bodyPr/>
          <a:lstStyle/>
          <a:p>
            <a:pPr algn="l" eaLnBrk="1" hangingPunct="1"/>
            <a:r>
              <a:rPr lang="en-US" sz="2000" b="1" u="sng" dirty="0" err="1" smtClean="0">
                <a:solidFill>
                  <a:srgbClr val="000090"/>
                </a:solidFill>
                <a:latin typeface="Century Gothic"/>
                <a:cs typeface="Century Gothic"/>
              </a:rPr>
              <a:t>Microvasculatuur</a:t>
            </a:r>
            <a:r>
              <a:rPr lang="en-US" sz="2000" b="1" u="sng" dirty="0" smtClean="0">
                <a:solidFill>
                  <a:srgbClr val="000090"/>
                </a:solidFill>
                <a:latin typeface="Century Gothic"/>
                <a:cs typeface="Century Gothic"/>
              </a:rPr>
              <a:t> in de </a:t>
            </a:r>
            <a:r>
              <a:rPr lang="en-US" sz="2000" b="1" u="sng" dirty="0" err="1" smtClean="0">
                <a:solidFill>
                  <a:srgbClr val="000090"/>
                </a:solidFill>
                <a:latin typeface="Century Gothic"/>
                <a:cs typeface="Century Gothic"/>
              </a:rPr>
              <a:t>hersenschors</a:t>
            </a:r>
            <a:r>
              <a:rPr lang="en-US" sz="2000" b="1" u="sng" dirty="0" smtClean="0">
                <a:solidFill>
                  <a:srgbClr val="000090"/>
                </a:solidFill>
                <a:latin typeface="Century Gothic"/>
                <a:cs typeface="Century Gothic"/>
              </a:rPr>
              <a:t> en </a:t>
            </a:r>
            <a:r>
              <a:rPr lang="en-US" sz="2000" b="1" u="sng" dirty="0" err="1" smtClean="0">
                <a:solidFill>
                  <a:srgbClr val="000090"/>
                </a:solidFill>
                <a:latin typeface="Century Gothic"/>
                <a:cs typeface="Century Gothic"/>
              </a:rPr>
              <a:t>bouw</a:t>
            </a:r>
            <a:r>
              <a:rPr lang="en-US" sz="2000" b="1" u="sng" dirty="0" smtClean="0">
                <a:solidFill>
                  <a:srgbClr val="000090"/>
                </a:solidFill>
                <a:latin typeface="Century Gothic"/>
                <a:cs typeface="Century Gothic"/>
              </a:rPr>
              <a:t> van de </a:t>
            </a:r>
            <a:r>
              <a:rPr lang="en-US" sz="2000" b="1" u="sng" dirty="0" err="1" smtClean="0">
                <a:solidFill>
                  <a:srgbClr val="000090"/>
                </a:solidFill>
                <a:latin typeface="Century Gothic"/>
                <a:cs typeface="Century Gothic"/>
              </a:rPr>
              <a:t>bloed-hersenbarriere</a:t>
            </a:r>
            <a:r>
              <a:rPr lang="en-US" sz="2000" b="1" u="sng" dirty="0" smtClean="0">
                <a:solidFill>
                  <a:srgbClr val="000090"/>
                </a:solidFill>
                <a:latin typeface="Century Gothic"/>
                <a:cs typeface="Century Gothic"/>
              </a:rPr>
              <a:t>. Let op de </a:t>
            </a:r>
            <a:r>
              <a:rPr lang="en-US" sz="2000" b="1" u="sng" dirty="0" err="1" smtClean="0">
                <a:solidFill>
                  <a:srgbClr val="000090"/>
                </a:solidFill>
                <a:latin typeface="Century Gothic"/>
                <a:cs typeface="Century Gothic"/>
              </a:rPr>
              <a:t>afgesloten</a:t>
            </a:r>
            <a:r>
              <a:rPr lang="en-US" sz="2000" b="1" u="sng" dirty="0" smtClean="0">
                <a:solidFill>
                  <a:srgbClr val="000090"/>
                </a:solidFill>
                <a:latin typeface="Century Gothic"/>
                <a:cs typeface="Century Gothic"/>
              </a:rPr>
              <a:t> </a:t>
            </a:r>
            <a:r>
              <a:rPr lang="en-US" sz="2000" b="1" u="sng" dirty="0" err="1" smtClean="0">
                <a:solidFill>
                  <a:srgbClr val="000090"/>
                </a:solidFill>
                <a:latin typeface="Century Gothic"/>
                <a:cs typeface="Century Gothic"/>
              </a:rPr>
              <a:t>endotheelcel</a:t>
            </a:r>
            <a:endParaRPr lang="en-US" sz="2800" b="1" dirty="0">
              <a:solidFill>
                <a:srgbClr val="00009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entury Gothic"/>
              <a:cs typeface="Century Gothic"/>
            </a:endParaRPr>
          </a:p>
        </p:txBody>
      </p:sp>
      <p:pic>
        <p:nvPicPr>
          <p:cNvPr id="508931" name="Picture 5" descr="capillair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lum bright="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90920" y="330188"/>
            <a:ext cx="4953000" cy="41957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77161" name="Text Box 9"/>
          <p:cNvSpPr txBox="1">
            <a:spLocks noChangeArrowheads="1"/>
          </p:cNvSpPr>
          <p:nvPr/>
        </p:nvSpPr>
        <p:spPr bwMode="auto">
          <a:xfrm>
            <a:off x="6232525" y="5734050"/>
            <a:ext cx="18415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endParaRPr lang="nl-NL" sz="320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77162" name="Line 10"/>
          <p:cNvSpPr>
            <a:spLocks noChangeShapeType="1"/>
          </p:cNvSpPr>
          <p:nvPr/>
        </p:nvSpPr>
        <p:spPr bwMode="auto">
          <a:xfrm>
            <a:off x="3200400" y="3505200"/>
            <a:ext cx="533400" cy="6096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nl-NL" sz="320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6" name="Picture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737" y="143697"/>
            <a:ext cx="2171630" cy="6598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56250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830" y="1423536"/>
            <a:ext cx="7095842" cy="5303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kstvak 2"/>
          <p:cNvSpPr txBox="1"/>
          <p:nvPr/>
        </p:nvSpPr>
        <p:spPr>
          <a:xfrm>
            <a:off x="4953000" y="6248400"/>
            <a:ext cx="3886200" cy="276225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nl-NL" sz="1200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entury Gothic" charset="0"/>
              </a:rPr>
              <a:t>Zlokovic. Nature Neurosci Rev 2011, 12: 723</a:t>
            </a:r>
          </a:p>
        </p:txBody>
      </p:sp>
      <p:sp>
        <p:nvSpPr>
          <p:cNvPr id="4" name="PIJL-OMLAAG 3"/>
          <p:cNvSpPr/>
          <p:nvPr/>
        </p:nvSpPr>
        <p:spPr>
          <a:xfrm rot="2272464">
            <a:off x="6119155" y="1103851"/>
            <a:ext cx="562387" cy="1190142"/>
          </a:xfrm>
          <a:prstGeom prst="down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nl-NL" sz="320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/>
            </a:endParaRPr>
          </a:p>
        </p:txBody>
      </p:sp>
      <p:sp>
        <p:nvSpPr>
          <p:cNvPr id="6" name="Tekstvak 5"/>
          <p:cNvSpPr txBox="1"/>
          <p:nvPr/>
        </p:nvSpPr>
        <p:spPr>
          <a:xfrm>
            <a:off x="346355" y="304800"/>
            <a:ext cx="821483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nl-NL" sz="2400" b="1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entury Gothic" charset="0"/>
              </a:rPr>
              <a:t>Transport systemen over de bloed-hersen </a:t>
            </a:r>
            <a:r>
              <a:rPr lang="nl-NL" sz="2400" b="1" dirty="0" err="1" smtClean="0">
                <a:solidFill>
                  <a:srgbClr val="00009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entury Gothic" charset="0"/>
              </a:rPr>
              <a:t>barriere</a:t>
            </a:r>
            <a:endParaRPr lang="nl-NL" sz="2400" b="1" dirty="0" smtClean="0">
              <a:solidFill>
                <a:srgbClr val="00009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entury Gothic" charset="0"/>
            </a:endParaRPr>
          </a:p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nl-NL" sz="2400" b="1" dirty="0" err="1" smtClean="0">
                <a:solidFill>
                  <a:srgbClr val="00009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entury Gothic" charset="0"/>
              </a:rPr>
              <a:t>Amyloid</a:t>
            </a:r>
            <a:r>
              <a:rPr lang="nl-NL" sz="2400" b="1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entury Gothic" charset="0"/>
              </a:rPr>
              <a:t> verwijdering door LRP1 transport</a:t>
            </a:r>
          </a:p>
        </p:txBody>
      </p:sp>
    </p:spTree>
    <p:extLst>
      <p:ext uri="{BB962C8B-B14F-4D97-AF65-F5344CB8AC3E}">
        <p14:creationId xmlns:p14="http://schemas.microsoft.com/office/powerpoint/2010/main" val="9117545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260304"/>
          </a:xfrm>
        </p:spPr>
        <p:txBody>
          <a:bodyPr/>
          <a:lstStyle/>
          <a:p>
            <a:pPr eaLnBrk="1" hangingPunct="1"/>
            <a:r>
              <a:rPr lang="en-US" sz="2400" b="1" dirty="0" smtClean="0">
                <a:solidFill>
                  <a:srgbClr val="000090"/>
                </a:solidFill>
                <a:latin typeface="Century Gothic"/>
                <a:cs typeface="Century Gothic"/>
              </a:rPr>
              <a:t>….. </a:t>
            </a:r>
            <a:r>
              <a:rPr lang="en-US" sz="2400" b="1" dirty="0" err="1" smtClean="0">
                <a:solidFill>
                  <a:srgbClr val="000090"/>
                </a:solidFill>
                <a:latin typeface="Century Gothic"/>
                <a:cs typeface="Century Gothic"/>
              </a:rPr>
              <a:t>kosten</a:t>
            </a:r>
            <a:r>
              <a:rPr lang="en-US" sz="2400" b="1" dirty="0" smtClean="0">
                <a:solidFill>
                  <a:srgbClr val="000090"/>
                </a:solidFill>
                <a:latin typeface="Century Gothic"/>
                <a:cs typeface="Century Gothic"/>
              </a:rPr>
              <a:t> en </a:t>
            </a:r>
            <a:r>
              <a:rPr lang="en-US" sz="2400" b="1" dirty="0" err="1" smtClean="0">
                <a:solidFill>
                  <a:srgbClr val="000090"/>
                </a:solidFill>
                <a:latin typeface="Century Gothic"/>
                <a:cs typeface="Century Gothic"/>
              </a:rPr>
              <a:t>welzijn</a:t>
            </a:r>
            <a:r>
              <a:rPr lang="en-US" sz="2400" b="1" dirty="0" smtClean="0">
                <a:solidFill>
                  <a:srgbClr val="000090"/>
                </a:solidFill>
                <a:latin typeface="Century Gothic"/>
                <a:cs typeface="Century Gothic"/>
              </a:rPr>
              <a:t> ……</a:t>
            </a:r>
            <a:br>
              <a:rPr lang="en-US" sz="2400" b="1" dirty="0" smtClean="0">
                <a:solidFill>
                  <a:srgbClr val="000090"/>
                </a:solidFill>
                <a:latin typeface="Century Gothic"/>
                <a:cs typeface="Century Gothic"/>
              </a:rPr>
            </a:br>
            <a:r>
              <a:rPr lang="en-US" sz="2400" b="1" dirty="0" smtClean="0">
                <a:solidFill>
                  <a:srgbClr val="000090"/>
                </a:solidFill>
                <a:latin typeface="Century Gothic"/>
                <a:cs typeface="Century Gothic"/>
              </a:rPr>
              <a:t/>
            </a:r>
            <a:br>
              <a:rPr lang="en-US" sz="2400" b="1" dirty="0" smtClean="0">
                <a:solidFill>
                  <a:srgbClr val="000090"/>
                </a:solidFill>
                <a:latin typeface="Century Gothic"/>
                <a:cs typeface="Century Gothic"/>
              </a:rPr>
            </a:br>
            <a:r>
              <a:rPr lang="en-US" sz="2400" b="1" dirty="0" smtClean="0">
                <a:solidFill>
                  <a:srgbClr val="000090"/>
                </a:solidFill>
                <a:latin typeface="Century Gothic"/>
                <a:cs typeface="Century Gothic"/>
              </a:rPr>
              <a:t>William </a:t>
            </a:r>
            <a:r>
              <a:rPr lang="en-US" sz="2400" b="1" dirty="0" err="1">
                <a:solidFill>
                  <a:srgbClr val="000090"/>
                </a:solidFill>
                <a:latin typeface="Century Gothic"/>
                <a:cs typeface="Century Gothic"/>
              </a:rPr>
              <a:t>Utermohlen</a:t>
            </a:r>
            <a:r>
              <a:rPr lang="en-US" sz="2400" b="1" dirty="0">
                <a:solidFill>
                  <a:srgbClr val="000090"/>
                </a:solidFill>
                <a:latin typeface="Century Gothic"/>
                <a:cs typeface="Century Gothic"/>
              </a:rPr>
              <a:t> (</a:t>
            </a:r>
            <a:r>
              <a:rPr lang="en-US" sz="2400" b="1" baseline="30000" dirty="0">
                <a:solidFill>
                  <a:srgbClr val="000090"/>
                </a:solidFill>
                <a:latin typeface="Century Gothic"/>
                <a:cs typeface="Century Gothic"/>
              </a:rPr>
              <a:t>*</a:t>
            </a:r>
            <a:r>
              <a:rPr lang="en-US" sz="2400" b="1" dirty="0">
                <a:solidFill>
                  <a:srgbClr val="000090"/>
                </a:solidFill>
                <a:latin typeface="Century Gothic"/>
                <a:cs typeface="Century Gothic"/>
              </a:rPr>
              <a:t>1933-</a:t>
            </a:r>
            <a:r>
              <a:rPr lang="en-US" sz="2400" b="1" baseline="30000" dirty="0">
                <a:solidFill>
                  <a:srgbClr val="000090"/>
                </a:solidFill>
                <a:latin typeface="Century Gothic"/>
                <a:cs typeface="Century Gothic"/>
              </a:rPr>
              <a:t>†</a:t>
            </a:r>
            <a:r>
              <a:rPr lang="en-US" sz="2400" b="1" dirty="0">
                <a:solidFill>
                  <a:srgbClr val="000090"/>
                </a:solidFill>
                <a:latin typeface="Century Gothic"/>
                <a:cs typeface="Century Gothic"/>
              </a:rPr>
              <a:t>2007) </a:t>
            </a:r>
            <a:endParaRPr lang="de-DE" sz="2400" b="1" dirty="0">
              <a:solidFill>
                <a:srgbClr val="000090"/>
              </a:solidFill>
              <a:latin typeface="Century Gothic"/>
              <a:cs typeface="Century Gothic"/>
            </a:endParaRPr>
          </a:p>
        </p:txBody>
      </p:sp>
      <p:pic>
        <p:nvPicPr>
          <p:cNvPr id="4099" name="Picture 5" descr="alzheimer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662167"/>
            <a:ext cx="3124200" cy="3961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9148" name="Text Box 12"/>
          <p:cNvSpPr txBox="1">
            <a:spLocks noChangeArrowheads="1"/>
          </p:cNvSpPr>
          <p:nvPr/>
        </p:nvSpPr>
        <p:spPr bwMode="auto">
          <a:xfrm>
            <a:off x="3886200" y="5732743"/>
            <a:ext cx="983462" cy="52322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dirty="0">
                <a:solidFill>
                  <a:srgbClr val="000090"/>
                </a:solidFill>
                <a:latin typeface="+mj-lt"/>
                <a:ea typeface="+mn-ea"/>
              </a:rPr>
              <a:t>1967</a:t>
            </a:r>
            <a:endParaRPr lang="de-DE" sz="2800" dirty="0">
              <a:solidFill>
                <a:srgbClr val="000090"/>
              </a:solidFill>
              <a:latin typeface="+mj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8698700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 descr="fibrosis photo"/>
          <p:cNvPicPr>
            <a:picLocks noChangeAspect="1" noChangeArrowheads="1"/>
          </p:cNvPicPr>
          <p:nvPr/>
        </p:nvPicPr>
        <p:blipFill>
          <a:blip r:embed="rId3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752600"/>
            <a:ext cx="8372475" cy="377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8115" name="Text Box 3"/>
          <p:cNvSpPr txBox="1">
            <a:spLocks noChangeArrowheads="1"/>
          </p:cNvSpPr>
          <p:nvPr/>
        </p:nvSpPr>
        <p:spPr bwMode="auto">
          <a:xfrm>
            <a:off x="381000" y="381000"/>
            <a:ext cx="8458200" cy="1200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nl-NL" sz="2400" b="1" dirty="0" smtClean="0">
                <a:solidFill>
                  <a:srgbClr val="000090"/>
                </a:solidFill>
                <a:latin typeface="Century Gothic"/>
                <a:ea typeface="+mn-ea"/>
                <a:cs typeface="Century Gothic"/>
              </a:rPr>
              <a:t>Ultrastructuur van </a:t>
            </a:r>
            <a:r>
              <a:rPr lang="nl-NL" sz="2400" b="1" dirty="0" err="1" smtClean="0">
                <a:solidFill>
                  <a:srgbClr val="000090"/>
                </a:solidFill>
                <a:latin typeface="Century Gothic"/>
                <a:ea typeface="+mn-ea"/>
                <a:cs typeface="Century Gothic"/>
              </a:rPr>
              <a:t>microvasculaire</a:t>
            </a:r>
            <a:r>
              <a:rPr lang="nl-NL" sz="2400" b="1" dirty="0" smtClean="0">
                <a:solidFill>
                  <a:srgbClr val="000090"/>
                </a:solidFill>
                <a:latin typeface="Century Gothic"/>
                <a:ea typeface="+mn-ea"/>
                <a:cs typeface="Century Gothic"/>
              </a:rPr>
              <a:t> degeneratie bij veroudering </a:t>
            </a:r>
            <a:r>
              <a:rPr lang="nl-NL" sz="2400" b="1" dirty="0" err="1" smtClean="0">
                <a:solidFill>
                  <a:srgbClr val="000090"/>
                </a:solidFill>
                <a:latin typeface="Century Gothic"/>
                <a:ea typeface="+mn-ea"/>
                <a:cs typeface="Century Gothic"/>
              </a:rPr>
              <a:t>an</a:t>
            </a:r>
            <a:r>
              <a:rPr lang="nl-NL" sz="2400" b="1" dirty="0" smtClean="0">
                <a:solidFill>
                  <a:srgbClr val="000090"/>
                </a:solidFill>
                <a:latin typeface="Century Gothic"/>
                <a:ea typeface="+mn-ea"/>
                <a:cs typeface="Century Gothic"/>
              </a:rPr>
              <a:t> neurodegeneratieve ziekten (let op collageen stapeling)</a:t>
            </a:r>
            <a:endParaRPr lang="en-GB" sz="2000" b="1" dirty="0">
              <a:solidFill>
                <a:srgbClr val="000090"/>
              </a:solidFill>
              <a:latin typeface="+mj-lt"/>
              <a:ea typeface="+mn-ea"/>
            </a:endParaRPr>
          </a:p>
        </p:txBody>
      </p:sp>
      <p:sp>
        <p:nvSpPr>
          <p:cNvPr id="4" name="Tekstvak 3"/>
          <p:cNvSpPr txBox="1"/>
          <p:nvPr/>
        </p:nvSpPr>
        <p:spPr>
          <a:xfrm>
            <a:off x="3886199" y="6324600"/>
            <a:ext cx="486727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nl-NL" sz="1400" b="1" dirty="0" err="1">
                <a:solidFill>
                  <a:srgbClr val="00009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entury Gothic" charset="0"/>
              </a:rPr>
              <a:t>Farkas</a:t>
            </a:r>
            <a:r>
              <a:rPr lang="nl-NL" sz="1400" b="1" dirty="0">
                <a:solidFill>
                  <a:srgbClr val="00009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entury Gothic" charset="0"/>
              </a:rPr>
              <a:t> </a:t>
            </a:r>
            <a:r>
              <a:rPr lang="nl-NL" sz="1400" b="1" dirty="0" err="1">
                <a:solidFill>
                  <a:srgbClr val="00009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entury Gothic" charset="0"/>
              </a:rPr>
              <a:t>and</a:t>
            </a:r>
            <a:r>
              <a:rPr lang="nl-NL" sz="1400" b="1" dirty="0">
                <a:solidFill>
                  <a:srgbClr val="00009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entury Gothic" charset="0"/>
              </a:rPr>
              <a:t> Luiten. </a:t>
            </a:r>
            <a:r>
              <a:rPr lang="nl-NL" sz="1400" b="1" dirty="0" err="1">
                <a:solidFill>
                  <a:srgbClr val="00009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entury Gothic" charset="0"/>
              </a:rPr>
              <a:t>Progress</a:t>
            </a:r>
            <a:r>
              <a:rPr lang="nl-NL" sz="1400" b="1" dirty="0">
                <a:solidFill>
                  <a:srgbClr val="00009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entury Gothic" charset="0"/>
              </a:rPr>
              <a:t> </a:t>
            </a:r>
            <a:r>
              <a:rPr lang="nl-NL" sz="1400" b="1" dirty="0" err="1">
                <a:solidFill>
                  <a:srgbClr val="00009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entury Gothic" charset="0"/>
              </a:rPr>
              <a:t>Neurobiol</a:t>
            </a:r>
            <a:r>
              <a:rPr lang="nl-NL" sz="1400" b="1" dirty="0">
                <a:solidFill>
                  <a:srgbClr val="00009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entury Gothic" charset="0"/>
              </a:rPr>
              <a:t> 2001, 64: 575 </a:t>
            </a:r>
          </a:p>
        </p:txBody>
      </p:sp>
    </p:spTree>
    <p:extLst>
      <p:ext uri="{BB962C8B-B14F-4D97-AF65-F5344CB8AC3E}">
        <p14:creationId xmlns:p14="http://schemas.microsoft.com/office/powerpoint/2010/main" val="26294739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Grp="1" noChangeArrowheads="1"/>
          </p:cNvSpPr>
          <p:nvPr>
            <p:ph type="title"/>
          </p:nvPr>
        </p:nvSpPr>
        <p:spPr>
          <a:xfrm>
            <a:off x="497331" y="228600"/>
            <a:ext cx="8454619" cy="1143000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100000"/>
              </a:lnSpc>
            </a:pPr>
            <a:r>
              <a:rPr lang="en-US" sz="2400" b="1" dirty="0" err="1" smtClean="0">
                <a:solidFill>
                  <a:srgbClr val="23427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entury Gothic" charset="0"/>
              </a:rPr>
              <a:t>Microvasculaire</a:t>
            </a:r>
            <a:r>
              <a:rPr lang="en-US" sz="2400" b="1" dirty="0" smtClean="0">
                <a:solidFill>
                  <a:srgbClr val="23427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entury Gothic" charset="0"/>
              </a:rPr>
              <a:t> </a:t>
            </a:r>
            <a:r>
              <a:rPr lang="en-US" sz="2400" b="1" dirty="0" err="1" smtClean="0">
                <a:solidFill>
                  <a:srgbClr val="23427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entury Gothic" charset="0"/>
              </a:rPr>
              <a:t>degeneratie</a:t>
            </a:r>
            <a:r>
              <a:rPr lang="en-US" sz="2400" b="1" dirty="0" smtClean="0">
                <a:solidFill>
                  <a:srgbClr val="23427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entury Gothic" charset="0"/>
              </a:rPr>
              <a:t> </a:t>
            </a:r>
            <a:r>
              <a:rPr lang="en-US" sz="2400" b="1" dirty="0" err="1" smtClean="0">
                <a:solidFill>
                  <a:srgbClr val="23427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entury Gothic" charset="0"/>
              </a:rPr>
              <a:t>meer</a:t>
            </a:r>
            <a:r>
              <a:rPr lang="en-US" sz="2400" b="1" dirty="0" smtClean="0">
                <a:solidFill>
                  <a:srgbClr val="23427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entury Gothic" charset="0"/>
              </a:rPr>
              <a:t> </a:t>
            </a:r>
            <a:r>
              <a:rPr lang="en-US" sz="2400" b="1" dirty="0" err="1" smtClean="0">
                <a:solidFill>
                  <a:srgbClr val="23427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entury Gothic" charset="0"/>
              </a:rPr>
              <a:t>dan</a:t>
            </a:r>
            <a:r>
              <a:rPr lang="en-US" sz="2400" b="1" dirty="0" smtClean="0">
                <a:solidFill>
                  <a:srgbClr val="23427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entury Gothic" charset="0"/>
              </a:rPr>
              <a:t> </a:t>
            </a:r>
            <a:r>
              <a:rPr lang="en-US" sz="2400" b="1" dirty="0" err="1" smtClean="0">
                <a:solidFill>
                  <a:srgbClr val="23427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entury Gothic" charset="0"/>
              </a:rPr>
              <a:t>verdubbeld</a:t>
            </a:r>
            <a:r>
              <a:rPr lang="en-US" sz="2400" b="1" dirty="0" smtClean="0">
                <a:solidFill>
                  <a:srgbClr val="23427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entury Gothic" charset="0"/>
              </a:rPr>
              <a:t> in Alzheimer en Parkinson met </a:t>
            </a:r>
            <a:r>
              <a:rPr lang="en-US" sz="2400" b="1" dirty="0" err="1" smtClean="0">
                <a:solidFill>
                  <a:srgbClr val="23427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entury Gothic" charset="0"/>
              </a:rPr>
              <a:t>dementie</a:t>
            </a:r>
            <a:endParaRPr lang="en-US" sz="2400" b="1" dirty="0">
              <a:solidFill>
                <a:srgbClr val="234271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entury Gothic" charset="0"/>
            </a:endParaRPr>
          </a:p>
        </p:txBody>
      </p:sp>
      <p:sp>
        <p:nvSpPr>
          <p:cNvPr id="138243" name="Rectangle 3"/>
          <p:cNvSpPr>
            <a:spLocks noChangeArrowheads="1"/>
          </p:cNvSpPr>
          <p:nvPr/>
        </p:nvSpPr>
        <p:spPr bwMode="auto">
          <a:xfrm>
            <a:off x="2057400" y="1676400"/>
            <a:ext cx="5181600" cy="4953000"/>
          </a:xfrm>
          <a:prstGeom prst="rect">
            <a:avLst/>
          </a:prstGeom>
          <a:solidFill>
            <a:srgbClr val="FFFFFF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n-GB">
              <a:solidFill>
                <a:srgbClr val="FFFF00"/>
              </a:solidFill>
              <a:latin typeface="Arial" pitchFamily="34" charset="0"/>
              <a:ea typeface="+mn-ea"/>
            </a:endParaRPr>
          </a:p>
        </p:txBody>
      </p:sp>
      <p:pic>
        <p:nvPicPr>
          <p:cNvPr id="90116" name="Picture 4" descr="Humanbar"/>
          <p:cNvPicPr>
            <a:picLocks noChangeAspect="1" noChangeArrowheads="1"/>
          </p:cNvPicPr>
          <p:nvPr/>
        </p:nvPicPr>
        <p:blipFill>
          <a:blip r:embed="rId2">
            <a:lum bright="-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3439" y="1904040"/>
            <a:ext cx="4296599" cy="4448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114800" y="6429375"/>
            <a:ext cx="4419600" cy="276225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nl-NL" sz="1200">
                <a:effectLst>
                  <a:outerShdw blurRad="38100" dist="38100" dir="2700000" algn="tl">
                    <a:srgbClr val="DDDDDD"/>
                  </a:outerShdw>
                </a:effectLst>
                <a:latin typeface="Century Gothic" charset="0"/>
              </a:rPr>
              <a:t>Farkas and Luiten  Progress Neurobiol  2001 64: 575</a:t>
            </a:r>
          </a:p>
        </p:txBody>
      </p:sp>
    </p:spTree>
    <p:extLst>
      <p:ext uri="{BB962C8B-B14F-4D97-AF65-F5344CB8AC3E}">
        <p14:creationId xmlns:p14="http://schemas.microsoft.com/office/powerpoint/2010/main" val="7152109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5708" y="1429767"/>
            <a:ext cx="7436896" cy="4173856"/>
          </a:xfrm>
        </p:spPr>
        <p:txBody>
          <a:bodyPr/>
          <a:lstStyle/>
          <a:p>
            <a:pPr algn="l"/>
            <a:r>
              <a:rPr lang="en-US" sz="4000" dirty="0" smtClean="0">
                <a:solidFill>
                  <a:srgbClr val="000090"/>
                </a:solidFill>
              </a:rPr>
              <a:t/>
            </a:r>
            <a:br>
              <a:rPr lang="en-US" sz="4000" dirty="0" smtClean="0">
                <a:solidFill>
                  <a:srgbClr val="000090"/>
                </a:solidFill>
              </a:rPr>
            </a:br>
            <a:r>
              <a:rPr lang="en-US" sz="2000" b="1" dirty="0" err="1" smtClean="0">
                <a:solidFill>
                  <a:srgbClr val="000090"/>
                </a:solidFill>
                <a:latin typeface="Century Gothic"/>
                <a:cs typeface="Century Gothic"/>
              </a:rPr>
              <a:t>Capillairwand</a:t>
            </a:r>
            <a:r>
              <a:rPr lang="en-US" sz="2000" b="1" dirty="0" smtClean="0">
                <a:solidFill>
                  <a:srgbClr val="000090"/>
                </a:solidFill>
                <a:latin typeface="Century Gothic"/>
                <a:cs typeface="Century Gothic"/>
              </a:rPr>
              <a:t> </a:t>
            </a:r>
            <a:r>
              <a:rPr lang="en-US" sz="2000" b="1" dirty="0" err="1" smtClean="0">
                <a:solidFill>
                  <a:srgbClr val="000090"/>
                </a:solidFill>
                <a:latin typeface="Century Gothic"/>
                <a:cs typeface="Century Gothic"/>
              </a:rPr>
              <a:t>degenereert</a:t>
            </a:r>
            <a:r>
              <a:rPr lang="en-US" sz="2000" b="1" dirty="0" smtClean="0">
                <a:solidFill>
                  <a:srgbClr val="000090"/>
                </a:solidFill>
                <a:latin typeface="Century Gothic"/>
                <a:cs typeface="Century Gothic"/>
              </a:rPr>
              <a:t> </a:t>
            </a:r>
            <a:r>
              <a:rPr lang="en-US" sz="2000" b="1" dirty="0" err="1" smtClean="0">
                <a:solidFill>
                  <a:srgbClr val="000090"/>
                </a:solidFill>
                <a:latin typeface="Century Gothic"/>
                <a:cs typeface="Century Gothic"/>
              </a:rPr>
              <a:t>langzaam</a:t>
            </a:r>
            <a:r>
              <a:rPr lang="en-US" sz="2000" b="1" dirty="0" smtClean="0">
                <a:solidFill>
                  <a:srgbClr val="000090"/>
                </a:solidFill>
                <a:latin typeface="Century Gothic"/>
                <a:cs typeface="Century Gothic"/>
              </a:rPr>
              <a:t> </a:t>
            </a:r>
            <a:r>
              <a:rPr lang="en-US" sz="2000" b="1" dirty="0" err="1" smtClean="0">
                <a:solidFill>
                  <a:srgbClr val="000090"/>
                </a:solidFill>
                <a:latin typeface="Century Gothic"/>
                <a:cs typeface="Century Gothic"/>
              </a:rPr>
              <a:t>bij</a:t>
            </a:r>
            <a:r>
              <a:rPr lang="en-US" sz="2000" b="1" dirty="0" smtClean="0">
                <a:solidFill>
                  <a:srgbClr val="000090"/>
                </a:solidFill>
                <a:latin typeface="Century Gothic"/>
                <a:cs typeface="Century Gothic"/>
              </a:rPr>
              <a:t> </a:t>
            </a:r>
            <a:r>
              <a:rPr lang="en-US" sz="2000" b="1" dirty="0" err="1" smtClean="0">
                <a:solidFill>
                  <a:srgbClr val="000090"/>
                </a:solidFill>
                <a:latin typeface="Century Gothic"/>
                <a:cs typeface="Century Gothic"/>
              </a:rPr>
              <a:t>veroudering</a:t>
            </a:r>
            <a:r>
              <a:rPr lang="en-US" sz="2000" b="1" dirty="0" smtClean="0">
                <a:solidFill>
                  <a:srgbClr val="000090"/>
                </a:solidFill>
                <a:latin typeface="Century Gothic"/>
                <a:cs typeface="Century Gothic"/>
              </a:rPr>
              <a:t/>
            </a:r>
            <a:br>
              <a:rPr lang="en-US" sz="2000" b="1" dirty="0" smtClean="0">
                <a:solidFill>
                  <a:srgbClr val="000090"/>
                </a:solidFill>
                <a:latin typeface="Century Gothic"/>
                <a:cs typeface="Century Gothic"/>
              </a:rPr>
            </a:br>
            <a:r>
              <a:rPr lang="en-US" sz="2000" b="1" dirty="0">
                <a:solidFill>
                  <a:srgbClr val="000090"/>
                </a:solidFill>
                <a:latin typeface="Century Gothic"/>
                <a:cs typeface="Century Gothic"/>
              </a:rPr>
              <a:t/>
            </a:r>
            <a:br>
              <a:rPr lang="en-US" sz="2000" b="1" dirty="0">
                <a:solidFill>
                  <a:srgbClr val="000090"/>
                </a:solidFill>
                <a:latin typeface="Century Gothic"/>
                <a:cs typeface="Century Gothic"/>
              </a:rPr>
            </a:br>
            <a:r>
              <a:rPr lang="en-US" sz="2000" b="1" dirty="0" err="1" smtClean="0">
                <a:solidFill>
                  <a:srgbClr val="000090"/>
                </a:solidFill>
                <a:latin typeface="Century Gothic"/>
                <a:cs typeface="Century Gothic"/>
              </a:rPr>
              <a:t>Deze</a:t>
            </a:r>
            <a:r>
              <a:rPr lang="en-US" sz="2000" b="1" dirty="0" smtClean="0">
                <a:solidFill>
                  <a:srgbClr val="000090"/>
                </a:solidFill>
                <a:latin typeface="Century Gothic"/>
                <a:cs typeface="Century Gothic"/>
              </a:rPr>
              <a:t> </a:t>
            </a:r>
            <a:r>
              <a:rPr lang="en-US" sz="2000" b="1" dirty="0" err="1" smtClean="0">
                <a:solidFill>
                  <a:srgbClr val="000090"/>
                </a:solidFill>
                <a:latin typeface="Century Gothic"/>
                <a:cs typeface="Century Gothic"/>
              </a:rPr>
              <a:t>vaatdegeneratie</a:t>
            </a:r>
            <a:r>
              <a:rPr lang="en-US" sz="2000" b="1" dirty="0" smtClean="0">
                <a:solidFill>
                  <a:srgbClr val="000090"/>
                </a:solidFill>
                <a:latin typeface="Century Gothic"/>
                <a:cs typeface="Century Gothic"/>
              </a:rPr>
              <a:t> is twee </a:t>
            </a:r>
            <a:r>
              <a:rPr lang="en-US" sz="2000" b="1" dirty="0" err="1" smtClean="0">
                <a:solidFill>
                  <a:srgbClr val="000090"/>
                </a:solidFill>
                <a:latin typeface="Century Gothic"/>
                <a:cs typeface="Century Gothic"/>
              </a:rPr>
              <a:t>maal</a:t>
            </a:r>
            <a:r>
              <a:rPr lang="en-US" sz="2000" b="1" dirty="0" smtClean="0">
                <a:solidFill>
                  <a:srgbClr val="000090"/>
                </a:solidFill>
                <a:latin typeface="Century Gothic"/>
                <a:cs typeface="Century Gothic"/>
              </a:rPr>
              <a:t> </a:t>
            </a:r>
            <a:r>
              <a:rPr lang="en-US" sz="2000" b="1" dirty="0" err="1" smtClean="0">
                <a:solidFill>
                  <a:srgbClr val="000090"/>
                </a:solidFill>
                <a:latin typeface="Century Gothic"/>
                <a:cs typeface="Century Gothic"/>
              </a:rPr>
              <a:t>zo</a:t>
            </a:r>
            <a:r>
              <a:rPr lang="en-US" sz="2000" b="1" dirty="0" smtClean="0">
                <a:solidFill>
                  <a:srgbClr val="000090"/>
                </a:solidFill>
                <a:latin typeface="Century Gothic"/>
                <a:cs typeface="Century Gothic"/>
              </a:rPr>
              <a:t> </a:t>
            </a:r>
            <a:r>
              <a:rPr lang="en-US" sz="2000" b="1" dirty="0" err="1" smtClean="0">
                <a:solidFill>
                  <a:srgbClr val="000090"/>
                </a:solidFill>
                <a:latin typeface="Century Gothic"/>
                <a:cs typeface="Century Gothic"/>
              </a:rPr>
              <a:t>groot</a:t>
            </a:r>
            <a:r>
              <a:rPr lang="en-US" sz="2000" b="1" dirty="0" smtClean="0">
                <a:solidFill>
                  <a:srgbClr val="000090"/>
                </a:solidFill>
                <a:latin typeface="Century Gothic"/>
                <a:cs typeface="Century Gothic"/>
              </a:rPr>
              <a:t> </a:t>
            </a:r>
            <a:r>
              <a:rPr lang="en-US" sz="2000" b="1" dirty="0" err="1" smtClean="0">
                <a:solidFill>
                  <a:srgbClr val="000090"/>
                </a:solidFill>
                <a:latin typeface="Century Gothic"/>
                <a:cs typeface="Century Gothic"/>
              </a:rPr>
              <a:t>bij</a:t>
            </a:r>
            <a:r>
              <a:rPr lang="en-US" sz="2000" b="1" dirty="0" smtClean="0">
                <a:solidFill>
                  <a:srgbClr val="000090"/>
                </a:solidFill>
                <a:latin typeface="Century Gothic"/>
                <a:cs typeface="Century Gothic"/>
              </a:rPr>
              <a:t> Alzheimer </a:t>
            </a:r>
            <a:br>
              <a:rPr lang="en-US" sz="2000" b="1" dirty="0" smtClean="0">
                <a:solidFill>
                  <a:srgbClr val="000090"/>
                </a:solidFill>
                <a:latin typeface="Century Gothic"/>
                <a:cs typeface="Century Gothic"/>
              </a:rPr>
            </a:br>
            <a:r>
              <a:rPr lang="en-US" sz="2000" b="1" dirty="0" smtClean="0">
                <a:solidFill>
                  <a:srgbClr val="000090"/>
                </a:solidFill>
                <a:latin typeface="Century Gothic"/>
                <a:cs typeface="Century Gothic"/>
              </a:rPr>
              <a:t> </a:t>
            </a:r>
            <a:br>
              <a:rPr lang="en-US" sz="2000" b="1" dirty="0" smtClean="0">
                <a:solidFill>
                  <a:srgbClr val="000090"/>
                </a:solidFill>
                <a:latin typeface="Century Gothic"/>
                <a:cs typeface="Century Gothic"/>
              </a:rPr>
            </a:br>
            <a:r>
              <a:rPr lang="en-US" sz="2000" b="1" dirty="0" err="1" smtClean="0">
                <a:solidFill>
                  <a:srgbClr val="000090"/>
                </a:solidFill>
                <a:latin typeface="Century Gothic"/>
                <a:cs typeface="Century Gothic"/>
              </a:rPr>
              <a:t>Vaatdegeneratie</a:t>
            </a:r>
            <a:r>
              <a:rPr lang="en-US" sz="2000" b="1" dirty="0" smtClean="0">
                <a:solidFill>
                  <a:srgbClr val="000090"/>
                </a:solidFill>
                <a:latin typeface="Century Gothic"/>
                <a:cs typeface="Century Gothic"/>
              </a:rPr>
              <a:t> </a:t>
            </a:r>
            <a:r>
              <a:rPr lang="en-US" sz="2000" b="1" dirty="0" err="1" smtClean="0">
                <a:solidFill>
                  <a:srgbClr val="000090"/>
                </a:solidFill>
                <a:latin typeface="Century Gothic"/>
                <a:cs typeface="Century Gothic"/>
              </a:rPr>
              <a:t>sterk</a:t>
            </a:r>
            <a:r>
              <a:rPr lang="en-US" sz="2000" b="1" dirty="0" smtClean="0">
                <a:solidFill>
                  <a:srgbClr val="000090"/>
                </a:solidFill>
                <a:latin typeface="Century Gothic"/>
                <a:cs typeface="Century Gothic"/>
              </a:rPr>
              <a:t> </a:t>
            </a:r>
            <a:r>
              <a:rPr lang="en-US" sz="2000" b="1" dirty="0" err="1" smtClean="0">
                <a:solidFill>
                  <a:srgbClr val="000090"/>
                </a:solidFill>
                <a:latin typeface="Century Gothic"/>
                <a:cs typeface="Century Gothic"/>
              </a:rPr>
              <a:t>afhankelijk</a:t>
            </a:r>
            <a:r>
              <a:rPr lang="en-US" sz="2000" b="1" dirty="0" smtClean="0">
                <a:solidFill>
                  <a:srgbClr val="000090"/>
                </a:solidFill>
                <a:latin typeface="Century Gothic"/>
                <a:cs typeface="Century Gothic"/>
              </a:rPr>
              <a:t> van </a:t>
            </a:r>
            <a:r>
              <a:rPr lang="en-US" sz="2000" b="1" dirty="0" err="1" smtClean="0">
                <a:solidFill>
                  <a:srgbClr val="000090"/>
                </a:solidFill>
                <a:latin typeface="Century Gothic"/>
                <a:cs typeface="Century Gothic"/>
              </a:rPr>
              <a:t>hoge</a:t>
            </a:r>
            <a:r>
              <a:rPr lang="en-US" sz="2000" b="1" dirty="0" smtClean="0">
                <a:solidFill>
                  <a:srgbClr val="000090"/>
                </a:solidFill>
                <a:latin typeface="Century Gothic"/>
                <a:cs typeface="Century Gothic"/>
              </a:rPr>
              <a:t> </a:t>
            </a:r>
            <a:r>
              <a:rPr lang="en-US" sz="2000" b="1" dirty="0" err="1" smtClean="0">
                <a:solidFill>
                  <a:srgbClr val="000090"/>
                </a:solidFill>
                <a:latin typeface="Century Gothic"/>
                <a:cs typeface="Century Gothic"/>
              </a:rPr>
              <a:t>bloeddruk</a:t>
            </a:r>
            <a:r>
              <a:rPr lang="en-US" sz="2000" b="1" dirty="0" smtClean="0">
                <a:solidFill>
                  <a:srgbClr val="000090"/>
                </a:solidFill>
                <a:latin typeface="Century Gothic"/>
                <a:cs typeface="Century Gothic"/>
              </a:rPr>
              <a:t>, </a:t>
            </a:r>
            <a:r>
              <a:rPr lang="en-US" sz="2000" b="1" dirty="0" err="1" smtClean="0">
                <a:solidFill>
                  <a:srgbClr val="000090"/>
                </a:solidFill>
                <a:latin typeface="Century Gothic"/>
                <a:cs typeface="Century Gothic"/>
              </a:rPr>
              <a:t>voeding</a:t>
            </a:r>
            <a:r>
              <a:rPr lang="en-US" sz="2000" b="1" dirty="0" smtClean="0">
                <a:solidFill>
                  <a:srgbClr val="000090"/>
                </a:solidFill>
                <a:latin typeface="Century Gothic"/>
                <a:cs typeface="Century Gothic"/>
              </a:rPr>
              <a:t> (en </a:t>
            </a:r>
            <a:r>
              <a:rPr lang="en-US" sz="2000" b="1" dirty="0" err="1" smtClean="0">
                <a:solidFill>
                  <a:srgbClr val="000090"/>
                </a:solidFill>
                <a:latin typeface="Century Gothic"/>
                <a:cs typeface="Century Gothic"/>
              </a:rPr>
              <a:t>aanleg</a:t>
            </a:r>
            <a:r>
              <a:rPr lang="en-US" sz="2000" b="1" dirty="0" smtClean="0">
                <a:solidFill>
                  <a:srgbClr val="000090"/>
                </a:solidFill>
                <a:latin typeface="Century Gothic"/>
                <a:cs typeface="Century Gothic"/>
              </a:rPr>
              <a:t>)</a:t>
            </a:r>
            <a:br>
              <a:rPr lang="en-US" sz="2000" b="1" dirty="0" smtClean="0">
                <a:solidFill>
                  <a:srgbClr val="000090"/>
                </a:solidFill>
                <a:latin typeface="Century Gothic"/>
                <a:cs typeface="Century Gothic"/>
              </a:rPr>
            </a:br>
            <a:r>
              <a:rPr lang="en-US" sz="2000" b="1" dirty="0" smtClean="0">
                <a:solidFill>
                  <a:srgbClr val="000090"/>
                </a:solidFill>
                <a:latin typeface="Century Gothic"/>
                <a:cs typeface="Century Gothic"/>
              </a:rPr>
              <a:t/>
            </a:r>
            <a:br>
              <a:rPr lang="en-US" sz="2000" b="1" dirty="0" smtClean="0">
                <a:solidFill>
                  <a:srgbClr val="000090"/>
                </a:solidFill>
                <a:latin typeface="Century Gothic"/>
                <a:cs typeface="Century Gothic"/>
              </a:rPr>
            </a:br>
            <a:r>
              <a:rPr lang="en-US" sz="2000" b="1" dirty="0" err="1" smtClean="0">
                <a:solidFill>
                  <a:srgbClr val="000090"/>
                </a:solidFill>
                <a:latin typeface="Century Gothic"/>
                <a:cs typeface="Century Gothic"/>
              </a:rPr>
              <a:t>Degeneratie</a:t>
            </a:r>
            <a:r>
              <a:rPr lang="en-US" sz="2000" b="1" dirty="0" smtClean="0">
                <a:solidFill>
                  <a:srgbClr val="000090"/>
                </a:solidFill>
                <a:latin typeface="Century Gothic"/>
                <a:cs typeface="Century Gothic"/>
              </a:rPr>
              <a:t> </a:t>
            </a:r>
            <a:r>
              <a:rPr lang="en-US" sz="2000" b="1" dirty="0" err="1" smtClean="0">
                <a:solidFill>
                  <a:srgbClr val="000090"/>
                </a:solidFill>
                <a:latin typeface="Century Gothic"/>
                <a:cs typeface="Century Gothic"/>
              </a:rPr>
              <a:t>bloed-hersenbarriere</a:t>
            </a:r>
            <a:r>
              <a:rPr lang="en-US" sz="2000" b="1" dirty="0" smtClean="0">
                <a:solidFill>
                  <a:srgbClr val="000090"/>
                </a:solidFill>
                <a:latin typeface="Century Gothic"/>
                <a:cs typeface="Century Gothic"/>
              </a:rPr>
              <a:t> </a:t>
            </a:r>
            <a:r>
              <a:rPr lang="en-US" sz="2000" b="1" dirty="0" err="1" smtClean="0">
                <a:solidFill>
                  <a:srgbClr val="000090"/>
                </a:solidFill>
                <a:latin typeface="Century Gothic"/>
                <a:cs typeface="Century Gothic"/>
              </a:rPr>
              <a:t>leidt</a:t>
            </a:r>
            <a:r>
              <a:rPr lang="en-US" sz="2000" b="1" dirty="0" smtClean="0">
                <a:solidFill>
                  <a:srgbClr val="000090"/>
                </a:solidFill>
                <a:latin typeface="Century Gothic"/>
                <a:cs typeface="Century Gothic"/>
              </a:rPr>
              <a:t> tot </a:t>
            </a:r>
            <a:r>
              <a:rPr lang="en-US" sz="2000" b="1" dirty="0" err="1" smtClean="0">
                <a:solidFill>
                  <a:srgbClr val="000090"/>
                </a:solidFill>
                <a:latin typeface="Century Gothic"/>
                <a:cs typeface="Century Gothic"/>
              </a:rPr>
              <a:t>afname</a:t>
            </a:r>
            <a:r>
              <a:rPr lang="en-US" sz="2000" b="1" dirty="0" smtClean="0">
                <a:solidFill>
                  <a:srgbClr val="000090"/>
                </a:solidFill>
                <a:latin typeface="Century Gothic"/>
                <a:cs typeface="Century Gothic"/>
              </a:rPr>
              <a:t> glucose </a:t>
            </a:r>
            <a:r>
              <a:rPr lang="en-US" sz="2000" b="1" dirty="0" err="1" smtClean="0">
                <a:solidFill>
                  <a:srgbClr val="000090"/>
                </a:solidFill>
                <a:latin typeface="Century Gothic"/>
                <a:cs typeface="Century Gothic"/>
              </a:rPr>
              <a:t>aanvoer</a:t>
            </a:r>
            <a:r>
              <a:rPr lang="en-US" sz="2000" b="1" dirty="0" smtClean="0">
                <a:solidFill>
                  <a:srgbClr val="000090"/>
                </a:solidFill>
                <a:latin typeface="Century Gothic"/>
                <a:cs typeface="Century Gothic"/>
              </a:rPr>
              <a:t> en </a:t>
            </a:r>
            <a:r>
              <a:rPr lang="en-US" sz="2000" b="1" dirty="0" err="1" smtClean="0">
                <a:solidFill>
                  <a:srgbClr val="000090"/>
                </a:solidFill>
                <a:latin typeface="Century Gothic"/>
                <a:cs typeface="Century Gothic"/>
              </a:rPr>
              <a:t>afname</a:t>
            </a:r>
            <a:r>
              <a:rPr lang="en-US" sz="2000" b="1" dirty="0" smtClean="0">
                <a:solidFill>
                  <a:srgbClr val="000090"/>
                </a:solidFill>
                <a:latin typeface="Century Gothic"/>
                <a:cs typeface="Century Gothic"/>
              </a:rPr>
              <a:t> amyloid </a:t>
            </a:r>
            <a:r>
              <a:rPr lang="en-US" sz="2000" b="1" dirty="0" err="1" smtClean="0">
                <a:solidFill>
                  <a:srgbClr val="000090"/>
                </a:solidFill>
                <a:latin typeface="Century Gothic"/>
                <a:cs typeface="Century Gothic"/>
              </a:rPr>
              <a:t>verwijdering</a:t>
            </a:r>
            <a:r>
              <a:rPr lang="en-US" sz="2000" b="1" dirty="0" smtClean="0">
                <a:solidFill>
                  <a:srgbClr val="000090"/>
                </a:solidFill>
                <a:latin typeface="Century Gothic"/>
                <a:cs typeface="Century Gothic"/>
              </a:rPr>
              <a:t/>
            </a:r>
            <a:br>
              <a:rPr lang="en-US" sz="2000" b="1" dirty="0" smtClean="0">
                <a:solidFill>
                  <a:srgbClr val="000090"/>
                </a:solidFill>
                <a:latin typeface="Century Gothic"/>
                <a:cs typeface="Century Gothic"/>
              </a:rPr>
            </a:br>
            <a:r>
              <a:rPr lang="en-US" sz="2000" b="1" dirty="0" smtClean="0">
                <a:solidFill>
                  <a:srgbClr val="000090"/>
                </a:solidFill>
                <a:latin typeface="Century Gothic"/>
                <a:cs typeface="Century Gothic"/>
              </a:rPr>
              <a:t/>
            </a:r>
            <a:br>
              <a:rPr lang="en-US" sz="2000" b="1" dirty="0" smtClean="0">
                <a:solidFill>
                  <a:srgbClr val="000090"/>
                </a:solidFill>
                <a:latin typeface="Century Gothic"/>
                <a:cs typeface="Century Gothic"/>
              </a:rPr>
            </a:br>
            <a:r>
              <a:rPr lang="en-US" sz="2000" b="1" dirty="0" err="1" smtClean="0">
                <a:solidFill>
                  <a:srgbClr val="000090"/>
                </a:solidFill>
                <a:latin typeface="Century Gothic"/>
                <a:cs typeface="Century Gothic"/>
              </a:rPr>
              <a:t>Vaatdegeneratie</a:t>
            </a:r>
            <a:r>
              <a:rPr lang="en-US" sz="2000" b="1" dirty="0" smtClean="0">
                <a:solidFill>
                  <a:srgbClr val="000090"/>
                </a:solidFill>
                <a:latin typeface="Century Gothic"/>
                <a:cs typeface="Century Gothic"/>
              </a:rPr>
              <a:t> </a:t>
            </a:r>
            <a:r>
              <a:rPr lang="en-US" sz="2000" b="1" dirty="0" err="1" smtClean="0">
                <a:solidFill>
                  <a:srgbClr val="000090"/>
                </a:solidFill>
                <a:latin typeface="Century Gothic"/>
                <a:cs typeface="Century Gothic"/>
              </a:rPr>
              <a:t>leidt</a:t>
            </a:r>
            <a:r>
              <a:rPr lang="en-US" sz="2000" b="1" dirty="0" smtClean="0">
                <a:solidFill>
                  <a:srgbClr val="000090"/>
                </a:solidFill>
                <a:latin typeface="Century Gothic"/>
                <a:cs typeface="Century Gothic"/>
              </a:rPr>
              <a:t> tot </a:t>
            </a:r>
            <a:r>
              <a:rPr lang="en-US" sz="2000" b="1" dirty="0" err="1" smtClean="0">
                <a:solidFill>
                  <a:srgbClr val="000090"/>
                </a:solidFill>
                <a:latin typeface="Century Gothic"/>
                <a:cs typeface="Century Gothic"/>
              </a:rPr>
              <a:t>energieverlies</a:t>
            </a:r>
            <a:r>
              <a:rPr lang="en-US" sz="2000" b="1" dirty="0" smtClean="0">
                <a:solidFill>
                  <a:srgbClr val="000090"/>
                </a:solidFill>
                <a:latin typeface="Century Gothic"/>
                <a:cs typeface="Century Gothic"/>
              </a:rPr>
              <a:t> en </a:t>
            </a:r>
            <a:r>
              <a:rPr lang="en-US" sz="2000" b="1" dirty="0" err="1" smtClean="0">
                <a:solidFill>
                  <a:srgbClr val="000090"/>
                </a:solidFill>
                <a:latin typeface="Century Gothic"/>
                <a:cs typeface="Century Gothic"/>
              </a:rPr>
              <a:t>faciliteert</a:t>
            </a:r>
            <a:r>
              <a:rPr lang="en-US" sz="2000" b="1" dirty="0" smtClean="0">
                <a:solidFill>
                  <a:srgbClr val="000090"/>
                </a:solidFill>
                <a:latin typeface="Century Gothic"/>
                <a:cs typeface="Century Gothic"/>
              </a:rPr>
              <a:t> </a:t>
            </a:r>
            <a:r>
              <a:rPr lang="en-US" sz="2000" b="1" dirty="0" err="1" smtClean="0">
                <a:solidFill>
                  <a:srgbClr val="000090"/>
                </a:solidFill>
                <a:latin typeface="Century Gothic"/>
                <a:cs typeface="Century Gothic"/>
              </a:rPr>
              <a:t>neurodegeneratie</a:t>
            </a:r>
            <a:r>
              <a:rPr lang="en-US" sz="2000" b="1" dirty="0" smtClean="0">
                <a:solidFill>
                  <a:srgbClr val="000090"/>
                </a:solidFill>
                <a:latin typeface="Century Gothic"/>
                <a:cs typeface="Century Gothic"/>
              </a:rPr>
              <a:t> </a:t>
            </a:r>
            <a:r>
              <a:rPr lang="en-US" sz="2000" b="1" dirty="0" err="1" smtClean="0">
                <a:solidFill>
                  <a:srgbClr val="000090"/>
                </a:solidFill>
                <a:latin typeface="Century Gothic"/>
                <a:cs typeface="Century Gothic"/>
              </a:rPr>
              <a:t>bij</a:t>
            </a:r>
            <a:r>
              <a:rPr lang="en-US" sz="2000" b="1" dirty="0" smtClean="0">
                <a:solidFill>
                  <a:srgbClr val="000090"/>
                </a:solidFill>
                <a:latin typeface="Century Gothic"/>
                <a:cs typeface="Century Gothic"/>
              </a:rPr>
              <a:t> Alzheimer (maar is </a:t>
            </a:r>
            <a:r>
              <a:rPr lang="en-US" sz="2000" b="1" dirty="0" err="1" smtClean="0">
                <a:solidFill>
                  <a:srgbClr val="000090"/>
                </a:solidFill>
                <a:latin typeface="Century Gothic"/>
                <a:cs typeface="Century Gothic"/>
              </a:rPr>
              <a:t>waarschijnlijk</a:t>
            </a:r>
            <a:r>
              <a:rPr lang="en-US" sz="2000" b="1" dirty="0" smtClean="0">
                <a:solidFill>
                  <a:srgbClr val="000090"/>
                </a:solidFill>
                <a:latin typeface="Century Gothic"/>
                <a:cs typeface="Century Gothic"/>
              </a:rPr>
              <a:t> </a:t>
            </a:r>
            <a:r>
              <a:rPr lang="en-US" sz="2000" b="1" dirty="0" err="1" smtClean="0">
                <a:solidFill>
                  <a:srgbClr val="000090"/>
                </a:solidFill>
                <a:latin typeface="Century Gothic"/>
                <a:cs typeface="Century Gothic"/>
              </a:rPr>
              <a:t>niet</a:t>
            </a:r>
            <a:r>
              <a:rPr lang="en-US" sz="2000" b="1" dirty="0" smtClean="0">
                <a:solidFill>
                  <a:srgbClr val="000090"/>
                </a:solidFill>
                <a:latin typeface="Century Gothic"/>
                <a:cs typeface="Century Gothic"/>
              </a:rPr>
              <a:t> de </a:t>
            </a:r>
            <a:r>
              <a:rPr lang="en-US" sz="2000" b="1" dirty="0" err="1" smtClean="0">
                <a:solidFill>
                  <a:srgbClr val="000090"/>
                </a:solidFill>
                <a:latin typeface="Century Gothic"/>
                <a:cs typeface="Century Gothic"/>
              </a:rPr>
              <a:t>primaire</a:t>
            </a:r>
            <a:r>
              <a:rPr lang="en-US" sz="2000" b="1" dirty="0" smtClean="0">
                <a:solidFill>
                  <a:srgbClr val="000090"/>
                </a:solidFill>
                <a:latin typeface="Century Gothic"/>
                <a:cs typeface="Century Gothic"/>
              </a:rPr>
              <a:t> </a:t>
            </a:r>
            <a:r>
              <a:rPr lang="en-US" sz="2000" b="1" dirty="0" err="1" smtClean="0">
                <a:solidFill>
                  <a:srgbClr val="000090"/>
                </a:solidFill>
                <a:latin typeface="Century Gothic"/>
                <a:cs typeface="Century Gothic"/>
              </a:rPr>
              <a:t>oorzaak</a:t>
            </a:r>
            <a:r>
              <a:rPr lang="en-US" sz="2000" b="1" dirty="0" smtClean="0">
                <a:solidFill>
                  <a:srgbClr val="000090"/>
                </a:solidFill>
                <a:latin typeface="Century Gothic"/>
                <a:cs typeface="Century Gothic"/>
              </a:rPr>
              <a:t>)</a:t>
            </a:r>
            <a:br>
              <a:rPr lang="en-US" sz="2000" b="1" dirty="0" smtClean="0">
                <a:solidFill>
                  <a:srgbClr val="000090"/>
                </a:solidFill>
                <a:latin typeface="Century Gothic"/>
                <a:cs typeface="Century Gothic"/>
              </a:rPr>
            </a:br>
            <a:r>
              <a:rPr lang="en-US" sz="2000" b="1" dirty="0" smtClean="0">
                <a:solidFill>
                  <a:srgbClr val="000090"/>
                </a:solidFill>
                <a:latin typeface="Century Gothic"/>
                <a:cs typeface="Century Gothic"/>
              </a:rPr>
              <a:t/>
            </a:r>
            <a:br>
              <a:rPr lang="en-US" sz="2000" b="1" dirty="0" smtClean="0">
                <a:solidFill>
                  <a:srgbClr val="000090"/>
                </a:solidFill>
                <a:latin typeface="Century Gothic"/>
                <a:cs typeface="Century Gothic"/>
              </a:rPr>
            </a:br>
            <a:r>
              <a:rPr lang="en-US" sz="2000" b="1" dirty="0" err="1" smtClean="0">
                <a:solidFill>
                  <a:srgbClr val="000090"/>
                </a:solidFill>
                <a:latin typeface="Century Gothic"/>
                <a:cs typeface="Century Gothic"/>
              </a:rPr>
              <a:t>Goede</a:t>
            </a:r>
            <a:r>
              <a:rPr lang="en-US" sz="2000" b="1" dirty="0" smtClean="0">
                <a:solidFill>
                  <a:srgbClr val="000090"/>
                </a:solidFill>
                <a:latin typeface="Century Gothic"/>
                <a:cs typeface="Century Gothic"/>
              </a:rPr>
              <a:t> </a:t>
            </a:r>
            <a:r>
              <a:rPr lang="en-US" sz="2000" b="1" dirty="0" err="1" smtClean="0">
                <a:solidFill>
                  <a:srgbClr val="000090"/>
                </a:solidFill>
                <a:latin typeface="Century Gothic"/>
                <a:cs typeface="Century Gothic"/>
              </a:rPr>
              <a:t>nieuws</a:t>
            </a:r>
            <a:r>
              <a:rPr lang="en-US" sz="2000" b="1" dirty="0" smtClean="0">
                <a:solidFill>
                  <a:srgbClr val="000090"/>
                </a:solidFill>
                <a:latin typeface="Century Gothic"/>
                <a:cs typeface="Century Gothic"/>
              </a:rPr>
              <a:t>: </a:t>
            </a:r>
            <a:r>
              <a:rPr lang="en-US" sz="2000" b="1" dirty="0" err="1" smtClean="0">
                <a:solidFill>
                  <a:srgbClr val="000090"/>
                </a:solidFill>
                <a:latin typeface="Century Gothic"/>
                <a:cs typeface="Century Gothic"/>
              </a:rPr>
              <a:t>verbeteren</a:t>
            </a:r>
            <a:r>
              <a:rPr lang="en-US" sz="2000" b="1" dirty="0" smtClean="0">
                <a:solidFill>
                  <a:srgbClr val="000090"/>
                </a:solidFill>
                <a:latin typeface="Century Gothic"/>
                <a:cs typeface="Century Gothic"/>
              </a:rPr>
              <a:t> </a:t>
            </a:r>
            <a:r>
              <a:rPr lang="en-US" sz="2000" b="1" dirty="0" err="1" smtClean="0">
                <a:solidFill>
                  <a:srgbClr val="000090"/>
                </a:solidFill>
                <a:latin typeface="Century Gothic"/>
                <a:cs typeface="Century Gothic"/>
              </a:rPr>
              <a:t>vaatconditie</a:t>
            </a:r>
            <a:r>
              <a:rPr lang="en-US" sz="2000" b="1" dirty="0" smtClean="0">
                <a:solidFill>
                  <a:srgbClr val="000090"/>
                </a:solidFill>
                <a:latin typeface="Century Gothic"/>
                <a:cs typeface="Century Gothic"/>
              </a:rPr>
              <a:t> </a:t>
            </a:r>
            <a:r>
              <a:rPr lang="en-US" sz="2000" b="1" dirty="0" err="1" smtClean="0">
                <a:solidFill>
                  <a:srgbClr val="000090"/>
                </a:solidFill>
                <a:latin typeface="Century Gothic"/>
                <a:cs typeface="Century Gothic"/>
              </a:rPr>
              <a:t>leent</a:t>
            </a:r>
            <a:r>
              <a:rPr lang="en-US" sz="2000" b="1" dirty="0" smtClean="0">
                <a:solidFill>
                  <a:srgbClr val="000090"/>
                </a:solidFill>
                <a:latin typeface="Century Gothic"/>
                <a:cs typeface="Century Gothic"/>
              </a:rPr>
              <a:t> </a:t>
            </a:r>
            <a:r>
              <a:rPr lang="en-US" sz="2000" b="1" dirty="0" err="1" smtClean="0">
                <a:solidFill>
                  <a:srgbClr val="000090"/>
                </a:solidFill>
                <a:latin typeface="Century Gothic"/>
                <a:cs typeface="Century Gothic"/>
              </a:rPr>
              <a:t>zich</a:t>
            </a:r>
            <a:r>
              <a:rPr lang="en-US" sz="2000" b="1" dirty="0" smtClean="0">
                <a:solidFill>
                  <a:srgbClr val="000090"/>
                </a:solidFill>
                <a:latin typeface="Century Gothic"/>
                <a:cs typeface="Century Gothic"/>
              </a:rPr>
              <a:t> </a:t>
            </a:r>
            <a:r>
              <a:rPr lang="en-US" sz="2000" b="1" dirty="0" err="1" smtClean="0">
                <a:solidFill>
                  <a:srgbClr val="000090"/>
                </a:solidFill>
                <a:latin typeface="Century Gothic"/>
                <a:cs typeface="Century Gothic"/>
              </a:rPr>
              <a:t>goed</a:t>
            </a:r>
            <a:r>
              <a:rPr lang="en-US" sz="2000" b="1" dirty="0" smtClean="0">
                <a:solidFill>
                  <a:srgbClr val="000090"/>
                </a:solidFill>
                <a:latin typeface="Century Gothic"/>
                <a:cs typeface="Century Gothic"/>
              </a:rPr>
              <a:t> </a:t>
            </a:r>
            <a:r>
              <a:rPr lang="en-US" sz="2000" b="1" dirty="0" err="1" smtClean="0">
                <a:solidFill>
                  <a:srgbClr val="000090"/>
                </a:solidFill>
                <a:latin typeface="Century Gothic"/>
                <a:cs typeface="Century Gothic"/>
              </a:rPr>
              <a:t>voor</a:t>
            </a:r>
            <a:r>
              <a:rPr lang="en-US" sz="2000" b="1" dirty="0" smtClean="0">
                <a:solidFill>
                  <a:srgbClr val="000090"/>
                </a:solidFill>
                <a:latin typeface="Century Gothic"/>
                <a:cs typeface="Century Gothic"/>
              </a:rPr>
              <a:t> </a:t>
            </a:r>
            <a:r>
              <a:rPr lang="en-US" sz="2000" b="1" dirty="0" err="1" smtClean="0">
                <a:solidFill>
                  <a:srgbClr val="000090"/>
                </a:solidFill>
                <a:latin typeface="Century Gothic"/>
                <a:cs typeface="Century Gothic"/>
              </a:rPr>
              <a:t>behandeling</a:t>
            </a:r>
            <a:endParaRPr lang="en-US" sz="4000" b="1" dirty="0">
              <a:latin typeface="Century Gothic"/>
              <a:cs typeface="Century Gothic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30204" y="550594"/>
            <a:ext cx="7772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000090"/>
                </a:solidFill>
                <a:latin typeface="Century Gothic"/>
                <a:cs typeface="Century Gothic"/>
              </a:rPr>
              <a:t>Conclusies</a:t>
            </a:r>
            <a:r>
              <a:rPr lang="en-US" sz="2800" b="1" dirty="0" smtClean="0">
                <a:solidFill>
                  <a:srgbClr val="000090"/>
                </a:solidFill>
                <a:latin typeface="Century Gothic"/>
                <a:cs typeface="Century Gothic"/>
              </a:rPr>
              <a:t> </a:t>
            </a:r>
            <a:r>
              <a:rPr lang="en-US" sz="2800" b="1" dirty="0" err="1" smtClean="0">
                <a:solidFill>
                  <a:srgbClr val="000090"/>
                </a:solidFill>
                <a:latin typeface="Century Gothic"/>
                <a:cs typeface="Century Gothic"/>
              </a:rPr>
              <a:t>Vasculair</a:t>
            </a:r>
            <a:r>
              <a:rPr lang="en-US" sz="2800" b="1" dirty="0" smtClean="0">
                <a:solidFill>
                  <a:srgbClr val="000090"/>
                </a:solidFill>
                <a:latin typeface="Century Gothic"/>
                <a:cs typeface="Century Gothic"/>
              </a:rPr>
              <a:t> </a:t>
            </a:r>
            <a:r>
              <a:rPr lang="en-US" sz="2800" b="1" dirty="0" err="1" smtClean="0">
                <a:solidFill>
                  <a:srgbClr val="000090"/>
                </a:solidFill>
                <a:latin typeface="Century Gothic"/>
                <a:cs typeface="Century Gothic"/>
              </a:rPr>
              <a:t>Onderzoek</a:t>
            </a:r>
            <a:endParaRPr lang="en-US" sz="2800" b="1" dirty="0">
              <a:solidFill>
                <a:srgbClr val="000090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3758293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001000" cy="533400"/>
          </a:xfrm>
        </p:spPr>
        <p:txBody>
          <a:bodyPr/>
          <a:lstStyle/>
          <a:p>
            <a:pPr eaLnBrk="1" hangingPunct="1"/>
            <a:r>
              <a:rPr lang="en-US" sz="2400" b="1" dirty="0">
                <a:solidFill>
                  <a:srgbClr val="000090"/>
                </a:solidFill>
              </a:rPr>
              <a:t>Portraits from the </a:t>
            </a:r>
            <a:r>
              <a:rPr lang="en-US" sz="2400" b="1" dirty="0" smtClean="0">
                <a:solidFill>
                  <a:srgbClr val="000090"/>
                </a:solidFill>
              </a:rPr>
              <a:t>mind, </a:t>
            </a:r>
            <a:r>
              <a:rPr lang="en-US" sz="2400" b="1" dirty="0" err="1" smtClean="0">
                <a:solidFill>
                  <a:srgbClr val="000090"/>
                </a:solidFill>
              </a:rPr>
              <a:t>vernietiging</a:t>
            </a:r>
            <a:r>
              <a:rPr lang="en-US" sz="2400" b="1" dirty="0" smtClean="0">
                <a:solidFill>
                  <a:srgbClr val="000090"/>
                </a:solidFill>
              </a:rPr>
              <a:t> van het </a:t>
            </a:r>
            <a:r>
              <a:rPr lang="en-US" sz="2400" b="1" dirty="0" err="1" smtClean="0">
                <a:solidFill>
                  <a:srgbClr val="000090"/>
                </a:solidFill>
              </a:rPr>
              <a:t>zelfbeeld</a:t>
            </a:r>
            <a:endParaRPr lang="de-DE" sz="2400" b="1" dirty="0">
              <a:solidFill>
                <a:srgbClr val="000090"/>
              </a:solidFill>
            </a:endParaRPr>
          </a:p>
        </p:txBody>
      </p:sp>
      <p:pic>
        <p:nvPicPr>
          <p:cNvPr id="5123" name="Picture 4" descr="alzheimer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762000"/>
            <a:ext cx="1811338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5" descr="alzheimer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762000"/>
            <a:ext cx="2537926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6" descr="199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8768" y="762000"/>
            <a:ext cx="2526631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7" descr="199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662" y="3810000"/>
            <a:ext cx="1836738" cy="260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8" descr="199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3810000"/>
            <a:ext cx="201558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9" descr="alzheimer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3794482"/>
            <a:ext cx="2165350" cy="2606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0170" name="Text Box 10"/>
          <p:cNvSpPr txBox="1">
            <a:spLocks noChangeArrowheads="1"/>
          </p:cNvSpPr>
          <p:nvPr/>
        </p:nvSpPr>
        <p:spPr bwMode="auto">
          <a:xfrm>
            <a:off x="914400" y="3200400"/>
            <a:ext cx="869349" cy="46166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000090"/>
                </a:solidFill>
                <a:latin typeface="Arial" pitchFamily="34" charset="0"/>
                <a:ea typeface="ＭＳ Ｐゴシック" charset="0"/>
                <a:cs typeface="ＭＳ Ｐゴシック" charset="0"/>
              </a:rPr>
              <a:t>1996</a:t>
            </a:r>
            <a:endParaRPr lang="de-DE" sz="2400" b="1" dirty="0">
              <a:solidFill>
                <a:srgbClr val="000090"/>
              </a:solidFill>
              <a:latin typeface="Arial" pitchFamily="34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20171" name="Text Box 11"/>
          <p:cNvSpPr txBox="1">
            <a:spLocks noChangeArrowheads="1"/>
          </p:cNvSpPr>
          <p:nvPr/>
        </p:nvSpPr>
        <p:spPr bwMode="auto">
          <a:xfrm>
            <a:off x="3886200" y="3200400"/>
            <a:ext cx="869349" cy="46166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000090"/>
                </a:solidFill>
                <a:latin typeface="Arial" pitchFamily="34" charset="0"/>
                <a:ea typeface="ＭＳ Ｐゴシック" charset="0"/>
                <a:cs typeface="ＭＳ Ｐゴシック" charset="0"/>
              </a:rPr>
              <a:t>1997</a:t>
            </a:r>
            <a:endParaRPr lang="de-DE" sz="2400" b="1" dirty="0">
              <a:solidFill>
                <a:srgbClr val="000090"/>
              </a:solidFill>
              <a:latin typeface="Arial" pitchFamily="34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20172" name="Text Box 12"/>
          <p:cNvSpPr txBox="1">
            <a:spLocks noChangeArrowheads="1"/>
          </p:cNvSpPr>
          <p:nvPr/>
        </p:nvSpPr>
        <p:spPr bwMode="auto">
          <a:xfrm>
            <a:off x="7162800" y="3200400"/>
            <a:ext cx="869349" cy="46166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000090"/>
                </a:solidFill>
                <a:latin typeface="Arial" pitchFamily="34" charset="0"/>
                <a:ea typeface="ＭＳ Ｐゴシック" charset="0"/>
                <a:cs typeface="ＭＳ Ｐゴシック" charset="0"/>
              </a:rPr>
              <a:t>1997</a:t>
            </a:r>
            <a:endParaRPr lang="de-DE" sz="2400" b="1" dirty="0">
              <a:solidFill>
                <a:srgbClr val="000090"/>
              </a:solidFill>
              <a:latin typeface="Arial" pitchFamily="34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20173" name="Text Box 13"/>
          <p:cNvSpPr txBox="1">
            <a:spLocks noChangeArrowheads="1"/>
          </p:cNvSpPr>
          <p:nvPr/>
        </p:nvSpPr>
        <p:spPr bwMode="auto">
          <a:xfrm>
            <a:off x="990600" y="6338888"/>
            <a:ext cx="869349" cy="46166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000090"/>
                </a:solidFill>
                <a:latin typeface="Arial" pitchFamily="34" charset="0"/>
                <a:ea typeface="ＭＳ Ｐゴシック" charset="0"/>
                <a:cs typeface="ＭＳ Ｐゴシック" charset="0"/>
              </a:rPr>
              <a:t>1998</a:t>
            </a:r>
            <a:endParaRPr lang="de-DE" sz="2400" b="1" dirty="0">
              <a:solidFill>
                <a:srgbClr val="000090"/>
              </a:solidFill>
              <a:latin typeface="Arial" pitchFamily="34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20174" name="Text Box 14"/>
          <p:cNvSpPr txBox="1">
            <a:spLocks noChangeArrowheads="1"/>
          </p:cNvSpPr>
          <p:nvPr/>
        </p:nvSpPr>
        <p:spPr bwMode="auto">
          <a:xfrm>
            <a:off x="4007451" y="6338888"/>
            <a:ext cx="869349" cy="46166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000090"/>
                </a:solidFill>
                <a:latin typeface="Arial" pitchFamily="34" charset="0"/>
                <a:ea typeface="ＭＳ Ｐゴシック" charset="0"/>
                <a:cs typeface="ＭＳ Ｐゴシック" charset="0"/>
              </a:rPr>
              <a:t>1999</a:t>
            </a:r>
            <a:endParaRPr lang="de-DE" sz="2400" b="1" dirty="0">
              <a:solidFill>
                <a:srgbClr val="000090"/>
              </a:solidFill>
              <a:latin typeface="Arial" pitchFamily="34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20175" name="Text Box 15"/>
          <p:cNvSpPr txBox="1">
            <a:spLocks noChangeArrowheads="1"/>
          </p:cNvSpPr>
          <p:nvPr/>
        </p:nvSpPr>
        <p:spPr bwMode="auto">
          <a:xfrm>
            <a:off x="7086600" y="6338888"/>
            <a:ext cx="869349" cy="46166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000090"/>
                </a:solidFill>
                <a:latin typeface="Arial" pitchFamily="34" charset="0"/>
                <a:ea typeface="ＭＳ Ｐゴシック" charset="0"/>
                <a:cs typeface="ＭＳ Ｐゴシック" charset="0"/>
              </a:rPr>
              <a:t>2000</a:t>
            </a:r>
            <a:endParaRPr lang="de-DE" sz="2400" b="1" dirty="0">
              <a:solidFill>
                <a:srgbClr val="000090"/>
              </a:solidFill>
              <a:latin typeface="Arial" pitchFamily="34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25674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186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22860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nl-NL" sz="2000" b="1" dirty="0">
                <a:solidFill>
                  <a:srgbClr val="000090"/>
                </a:solidFill>
                <a:latin typeface="Arial" charset="0"/>
                <a:cs typeface="+mj-cs"/>
              </a:rPr>
              <a:t>In 1907 geeft Alzheimer voor het eerst een accurate beschrijving van de symptomen van patiënte Auguste </a:t>
            </a:r>
            <a:r>
              <a:rPr lang="nl-NL" sz="2000" b="1" dirty="0" err="1">
                <a:solidFill>
                  <a:srgbClr val="000090"/>
                </a:solidFill>
                <a:latin typeface="Arial" charset="0"/>
                <a:cs typeface="+mj-cs"/>
              </a:rPr>
              <a:t>Deter</a:t>
            </a:r>
            <a:r>
              <a:rPr lang="nl-NL" sz="2000" b="1" dirty="0">
                <a:solidFill>
                  <a:srgbClr val="000090"/>
                </a:solidFill>
                <a:latin typeface="Arial" charset="0"/>
                <a:cs typeface="+mj-cs"/>
              </a:rPr>
              <a:t>, en haar neuropathologie  </a:t>
            </a:r>
            <a:endParaRPr lang="en-GB" sz="2000" b="1" dirty="0">
              <a:solidFill>
                <a:srgbClr val="000090"/>
              </a:solidFill>
              <a:latin typeface="Arial" charset="0"/>
              <a:cs typeface="+mj-cs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lum bright="6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524000"/>
            <a:ext cx="3429000" cy="5184648"/>
          </a:xfrm>
          <a:prstGeom prst="rect">
            <a:avLst/>
          </a:prstGeom>
          <a:noFill/>
          <a:ln>
            <a:noFill/>
          </a:ln>
          <a:effectLst>
            <a:outerShdw blurRad="63500" dist="139700" dir="2700000" algn="tl" rotWithShape="0">
              <a:srgbClr val="333333">
                <a:alpha val="6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9" descr="Alois-Alzheimer-200_tcm18-67808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5000" contras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524000"/>
            <a:ext cx="2368550" cy="35052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48573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849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609600"/>
            <a:ext cx="3581400" cy="2057400"/>
          </a:xfrm>
        </p:spPr>
        <p:txBody>
          <a:bodyPr/>
          <a:lstStyle/>
          <a:p>
            <a:pPr algn="l" eaLnBrk="1" hangingPunct="1"/>
            <a:r>
              <a:rPr lang="en-GB" sz="2000" b="1">
                <a:solidFill>
                  <a:srgbClr val="002060"/>
                </a:solidFill>
                <a:latin typeface="Calibri" charset="0"/>
              </a:rPr>
              <a:t>Het oorspronkelijke artikel door Alois Alzheimer uit 1907 in het “Algemeine Zeitschrift f</a:t>
            </a:r>
            <a:r>
              <a:rPr lang="en-GB" sz="2000" b="1">
                <a:solidFill>
                  <a:srgbClr val="002060"/>
                </a:solidFill>
                <a:latin typeface="Calibri" charset="0"/>
                <a:cs typeface="Arial" charset="0"/>
              </a:rPr>
              <a:t>ür Psychiatrie” (3 pagina’s)</a:t>
            </a:r>
            <a:endParaRPr lang="en-GB" sz="2000" b="1">
              <a:solidFill>
                <a:srgbClr val="002060"/>
              </a:solidFill>
              <a:latin typeface="Calibri" charset="0"/>
            </a:endParaRPr>
          </a:p>
        </p:txBody>
      </p:sp>
      <p:pic>
        <p:nvPicPr>
          <p:cNvPr id="334850" name="Picture 3" descr="Paper-alz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76200"/>
            <a:ext cx="4872038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86069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87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z="2000" b="1">
                <a:solidFill>
                  <a:srgbClr val="002060"/>
                </a:solidFill>
                <a:latin typeface="Arial" charset="0"/>
              </a:rPr>
              <a:t>Titel publicatie van Alois Alzheimer 1907</a:t>
            </a:r>
          </a:p>
        </p:txBody>
      </p:sp>
      <p:pic>
        <p:nvPicPr>
          <p:cNvPr id="335874" name="Picture 3" descr="titelpage"/>
          <p:cNvPicPr>
            <a:picLocks noChangeAspect="1" noChangeArrowheads="1"/>
          </p:cNvPicPr>
          <p:nvPr/>
        </p:nvPicPr>
        <p:blipFill>
          <a:blip r:embed="rId3">
            <a:lum bright="-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905000"/>
            <a:ext cx="7658100" cy="302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14813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0.xml><?xml version="1.0" encoding="utf-8"?>
<a:theme xmlns:a="http://schemas.openxmlformats.org/drawingml/2006/main" name="14_Default Design">
  <a:themeElements>
    <a:clrScheme name="8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8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</a:defRPr>
        </a:defPPr>
      </a:lstStyle>
    </a:lnDef>
  </a:objectDefaults>
  <a:extraClrSchemeLst>
    <a:extraClrScheme>
      <a:clrScheme name="8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Blank Presentation">
  <a:themeElements>
    <a:clrScheme name="Blank Presentation 10">
      <a:dk1>
        <a:srgbClr val="000000"/>
      </a:dk1>
      <a:lt1>
        <a:srgbClr val="FFFFFF"/>
      </a:lt1>
      <a:dk2>
        <a:srgbClr val="FFFFFF"/>
      </a:dk2>
      <a:lt2>
        <a:srgbClr val="808080"/>
      </a:lt2>
      <a:accent1>
        <a:srgbClr val="FF0000"/>
      </a:accent1>
      <a:accent2>
        <a:srgbClr val="0A50A1"/>
      </a:accent2>
      <a:accent3>
        <a:srgbClr val="FFFFFF"/>
      </a:accent3>
      <a:accent4>
        <a:srgbClr val="000000"/>
      </a:accent4>
      <a:accent5>
        <a:srgbClr val="FFAAAA"/>
      </a:accent5>
      <a:accent6>
        <a:srgbClr val="084891"/>
      </a:accent6>
      <a:hlink>
        <a:srgbClr val="CCD4E8"/>
      </a:hlink>
      <a:folHlink>
        <a:srgbClr val="000066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0000"/>
        </a:dk1>
        <a:lt1>
          <a:srgbClr val="FFFFFF"/>
        </a:lt1>
        <a:dk2>
          <a:srgbClr val="FFFFFF"/>
        </a:dk2>
        <a:lt2>
          <a:srgbClr val="808080"/>
        </a:lt2>
        <a:accent1>
          <a:srgbClr val="D60093"/>
        </a:accent1>
        <a:accent2>
          <a:srgbClr val="0A50A1"/>
        </a:accent2>
        <a:accent3>
          <a:srgbClr val="FFFFFF"/>
        </a:accent3>
        <a:accent4>
          <a:srgbClr val="000000"/>
        </a:accent4>
        <a:accent5>
          <a:srgbClr val="E8AAC8"/>
        </a:accent5>
        <a:accent6>
          <a:srgbClr val="084891"/>
        </a:accent6>
        <a:hlink>
          <a:srgbClr val="CCD4E8"/>
        </a:hlink>
        <a:folHlink>
          <a:srgbClr val="0000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000000"/>
        </a:dk1>
        <a:lt1>
          <a:srgbClr val="FFFFFF"/>
        </a:lt1>
        <a:dk2>
          <a:srgbClr val="FFFFFF"/>
        </a:dk2>
        <a:lt2>
          <a:srgbClr val="808080"/>
        </a:lt2>
        <a:accent1>
          <a:srgbClr val="D60093"/>
        </a:accent1>
        <a:accent2>
          <a:srgbClr val="66FF66"/>
        </a:accent2>
        <a:accent3>
          <a:srgbClr val="FFFFFF"/>
        </a:accent3>
        <a:accent4>
          <a:srgbClr val="000000"/>
        </a:accent4>
        <a:accent5>
          <a:srgbClr val="E8AAC8"/>
        </a:accent5>
        <a:accent6>
          <a:srgbClr val="5CE75C"/>
        </a:accent6>
        <a:hlink>
          <a:srgbClr val="CCD4E8"/>
        </a:hlink>
        <a:folHlink>
          <a:srgbClr val="0000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000000"/>
        </a:dk1>
        <a:lt1>
          <a:srgbClr val="FFFFFF"/>
        </a:lt1>
        <a:dk2>
          <a:srgbClr val="FFFFFF"/>
        </a:dk2>
        <a:lt2>
          <a:srgbClr val="808080"/>
        </a:lt2>
        <a:accent1>
          <a:srgbClr val="FF0000"/>
        </a:accent1>
        <a:accent2>
          <a:srgbClr val="0A50A1"/>
        </a:accent2>
        <a:accent3>
          <a:srgbClr val="FFFFFF"/>
        </a:accent3>
        <a:accent4>
          <a:srgbClr val="000000"/>
        </a:accent4>
        <a:accent5>
          <a:srgbClr val="FFAAAA"/>
        </a:accent5>
        <a:accent6>
          <a:srgbClr val="084891"/>
        </a:accent6>
        <a:hlink>
          <a:srgbClr val="CCD4E8"/>
        </a:hlink>
        <a:folHlink>
          <a:srgbClr val="0000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000000"/>
        </a:dk1>
        <a:lt1>
          <a:srgbClr val="FFFFFF"/>
        </a:lt1>
        <a:dk2>
          <a:srgbClr val="FFFFFF"/>
        </a:dk2>
        <a:lt2>
          <a:srgbClr val="808080"/>
        </a:lt2>
        <a:accent1>
          <a:srgbClr val="FF0000"/>
        </a:accent1>
        <a:accent2>
          <a:srgbClr val="00FF00"/>
        </a:accent2>
        <a:accent3>
          <a:srgbClr val="FFFFFF"/>
        </a:accent3>
        <a:accent4>
          <a:srgbClr val="000000"/>
        </a:accent4>
        <a:accent5>
          <a:srgbClr val="FFAAAA"/>
        </a:accent5>
        <a:accent6>
          <a:srgbClr val="00E700"/>
        </a:accent6>
        <a:hlink>
          <a:srgbClr val="CCD4E8"/>
        </a:hlink>
        <a:folHlink>
          <a:srgbClr val="0000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000000"/>
        </a:dk1>
        <a:lt1>
          <a:srgbClr val="FFFFFF"/>
        </a:lt1>
        <a:dk2>
          <a:srgbClr val="FFFFFF"/>
        </a:dk2>
        <a:lt2>
          <a:srgbClr val="808080"/>
        </a:lt2>
        <a:accent1>
          <a:srgbClr val="FF0000"/>
        </a:accent1>
        <a:accent2>
          <a:srgbClr val="0A50A1"/>
        </a:accent2>
        <a:accent3>
          <a:srgbClr val="FFFFFF"/>
        </a:accent3>
        <a:accent4>
          <a:srgbClr val="000000"/>
        </a:accent4>
        <a:accent5>
          <a:srgbClr val="FFAAAA"/>
        </a:accent5>
        <a:accent6>
          <a:srgbClr val="084891"/>
        </a:accent6>
        <a:hlink>
          <a:srgbClr val="FF6600"/>
        </a:hlink>
        <a:folHlink>
          <a:srgbClr val="0000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13">
        <a:dk1>
          <a:srgbClr val="000000"/>
        </a:dk1>
        <a:lt1>
          <a:srgbClr val="FFFFFF"/>
        </a:lt1>
        <a:dk2>
          <a:srgbClr val="FFFFFF"/>
        </a:dk2>
        <a:lt2>
          <a:srgbClr val="808080"/>
        </a:lt2>
        <a:accent1>
          <a:srgbClr val="FF33CC"/>
        </a:accent1>
        <a:accent2>
          <a:srgbClr val="0A50A1"/>
        </a:accent2>
        <a:accent3>
          <a:srgbClr val="FFFFFF"/>
        </a:accent3>
        <a:accent4>
          <a:srgbClr val="000000"/>
        </a:accent4>
        <a:accent5>
          <a:srgbClr val="FFADE2"/>
        </a:accent5>
        <a:accent6>
          <a:srgbClr val="084891"/>
        </a:accent6>
        <a:hlink>
          <a:srgbClr val="CCD4E8"/>
        </a:hlink>
        <a:folHlink>
          <a:srgbClr val="0000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14">
        <a:dk1>
          <a:srgbClr val="000000"/>
        </a:dk1>
        <a:lt1>
          <a:srgbClr val="FFFFFF"/>
        </a:lt1>
        <a:dk2>
          <a:srgbClr val="FFFFFF"/>
        </a:dk2>
        <a:lt2>
          <a:srgbClr val="808080"/>
        </a:lt2>
        <a:accent1>
          <a:srgbClr val="FF0000"/>
        </a:accent1>
        <a:accent2>
          <a:srgbClr val="66FF66"/>
        </a:accent2>
        <a:accent3>
          <a:srgbClr val="FFFFFF"/>
        </a:accent3>
        <a:accent4>
          <a:srgbClr val="000000"/>
        </a:accent4>
        <a:accent5>
          <a:srgbClr val="FFAAAA"/>
        </a:accent5>
        <a:accent6>
          <a:srgbClr val="5CE75C"/>
        </a:accent6>
        <a:hlink>
          <a:srgbClr val="CCD4E8"/>
        </a:hlink>
        <a:folHlink>
          <a:srgbClr val="0000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15">
        <a:dk1>
          <a:srgbClr val="000000"/>
        </a:dk1>
        <a:lt1>
          <a:srgbClr val="FFFFFF"/>
        </a:lt1>
        <a:dk2>
          <a:srgbClr val="FFFFFF"/>
        </a:dk2>
        <a:lt2>
          <a:srgbClr val="808080"/>
        </a:lt2>
        <a:accent1>
          <a:srgbClr val="FF00FF"/>
        </a:accent1>
        <a:accent2>
          <a:srgbClr val="0A50A1"/>
        </a:accent2>
        <a:accent3>
          <a:srgbClr val="FFFFFF"/>
        </a:accent3>
        <a:accent4>
          <a:srgbClr val="000000"/>
        </a:accent4>
        <a:accent5>
          <a:srgbClr val="FFAAFF"/>
        </a:accent5>
        <a:accent6>
          <a:srgbClr val="084891"/>
        </a:accent6>
        <a:hlink>
          <a:srgbClr val="CCD4E8"/>
        </a:hlink>
        <a:folHlink>
          <a:srgbClr val="00006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_Executive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Executive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Default Design">
  <a:themeElements>
    <a:clrScheme name="">
      <a:dk1>
        <a:srgbClr val="808080"/>
      </a:dk1>
      <a:lt1>
        <a:srgbClr val="FFFF00"/>
      </a:lt1>
      <a:dk2>
        <a:srgbClr val="0066FF"/>
      </a:dk2>
      <a:lt2>
        <a:srgbClr val="FFFF00"/>
      </a:lt2>
      <a:accent1>
        <a:srgbClr val="00CC99"/>
      </a:accent1>
      <a:accent2>
        <a:srgbClr val="3333CC"/>
      </a:accent2>
      <a:accent3>
        <a:srgbClr val="AAB8FF"/>
      </a:accent3>
      <a:accent4>
        <a:srgbClr val="DADA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Default Design">
  <a:themeElements>
    <a:clrScheme name="">
      <a:dk1>
        <a:srgbClr val="808080"/>
      </a:dk1>
      <a:lt1>
        <a:srgbClr val="FFFF00"/>
      </a:lt1>
      <a:dk2>
        <a:srgbClr val="0066FF"/>
      </a:dk2>
      <a:lt2>
        <a:srgbClr val="FFFF00"/>
      </a:lt2>
      <a:accent1>
        <a:srgbClr val="00CC99"/>
      </a:accent1>
      <a:accent2>
        <a:srgbClr val="3333CC"/>
      </a:accent2>
      <a:accent3>
        <a:srgbClr val="AAB8FF"/>
      </a:accent3>
      <a:accent4>
        <a:srgbClr val="DADA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6_Default Design">
  <a:themeElements>
    <a:clrScheme name="">
      <a:dk1>
        <a:srgbClr val="808080"/>
      </a:dk1>
      <a:lt1>
        <a:srgbClr val="FFFF00"/>
      </a:lt1>
      <a:dk2>
        <a:srgbClr val="0066FF"/>
      </a:dk2>
      <a:lt2>
        <a:srgbClr val="FFFF00"/>
      </a:lt2>
      <a:accent1>
        <a:srgbClr val="00CC99"/>
      </a:accent1>
      <a:accent2>
        <a:srgbClr val="3333CC"/>
      </a:accent2>
      <a:accent3>
        <a:srgbClr val="AAB8FF"/>
      </a:accent3>
      <a:accent4>
        <a:srgbClr val="DADA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1_Default Design">
  <a:themeElements>
    <a:clrScheme name="8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8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</a:defRPr>
        </a:defPPr>
      </a:lstStyle>
    </a:lnDef>
  </a:objectDefaults>
  <a:extraClrSchemeLst>
    <a:extraClrScheme>
      <a:clrScheme name="8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2_Default Design">
  <a:themeElements>
    <a:clrScheme name="">
      <a:dk1>
        <a:srgbClr val="808080"/>
      </a:dk1>
      <a:lt1>
        <a:srgbClr val="FFFF00"/>
      </a:lt1>
      <a:dk2>
        <a:srgbClr val="0066FF"/>
      </a:dk2>
      <a:lt2>
        <a:srgbClr val="FFFF00"/>
      </a:lt2>
      <a:accent1>
        <a:srgbClr val="00CC99"/>
      </a:accent1>
      <a:accent2>
        <a:srgbClr val="3333CC"/>
      </a:accent2>
      <a:accent3>
        <a:srgbClr val="AAB8FF"/>
      </a:accent3>
      <a:accent4>
        <a:srgbClr val="DADA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2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</a:defRPr>
        </a:defPPr>
      </a:lstStyle>
    </a:ln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8_Default Design">
  <a:themeElements>
    <a:clrScheme name="">
      <a:dk1>
        <a:srgbClr val="808080"/>
      </a:dk1>
      <a:lt1>
        <a:srgbClr val="FFFF00"/>
      </a:lt1>
      <a:dk2>
        <a:srgbClr val="0066FF"/>
      </a:dk2>
      <a:lt2>
        <a:srgbClr val="FFFF00"/>
      </a:lt2>
      <a:accent1>
        <a:srgbClr val="00CC99"/>
      </a:accent1>
      <a:accent2>
        <a:srgbClr val="3333CC"/>
      </a:accent2>
      <a:accent3>
        <a:srgbClr val="AAB8FF"/>
      </a:accent3>
      <a:accent4>
        <a:srgbClr val="DADA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2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</a:defRPr>
        </a:defPPr>
      </a:lstStyle>
    </a:ln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9_Default Design">
  <a:themeElements>
    <a:clrScheme name="8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8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</a:defRPr>
        </a:defPPr>
      </a:lstStyle>
    </a:lnDef>
  </a:objectDefaults>
  <a:extraClrSchemeLst>
    <a:extraClrScheme>
      <a:clrScheme name="8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10_Default Design">
  <a:themeElements>
    <a:clrScheme name="8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8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</a:defRPr>
        </a:defPPr>
      </a:lstStyle>
    </a:lnDef>
  </a:objectDefaults>
  <a:extraClrSchemeLst>
    <a:extraClrScheme>
      <a:clrScheme name="8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1064</TotalTime>
  <Words>2089</Words>
  <Application>Microsoft Macintosh PowerPoint</Application>
  <PresentationFormat>On-screen Show (4:3)</PresentationFormat>
  <Paragraphs>288</Paragraphs>
  <Slides>52</Slides>
  <Notes>32</Notes>
  <HiddenSlides>0</HiddenSlides>
  <MMClips>0</MMClips>
  <ScaleCrop>false</ScaleCrop>
  <HeadingPairs>
    <vt:vector size="6" baseType="variant">
      <vt:variant>
        <vt:lpstr>Theme</vt:lpstr>
      </vt:variant>
      <vt:variant>
        <vt:i4>12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52</vt:i4>
      </vt:variant>
    </vt:vector>
  </HeadingPairs>
  <TitlesOfParts>
    <vt:vector size="66" baseType="lpstr">
      <vt:lpstr>Office Theme</vt:lpstr>
      <vt:lpstr>Default Design</vt:lpstr>
      <vt:lpstr>1_Default Design</vt:lpstr>
      <vt:lpstr>6_Default Design</vt:lpstr>
      <vt:lpstr>11_Default Design</vt:lpstr>
      <vt:lpstr>12_Default Design</vt:lpstr>
      <vt:lpstr>8_Default Design</vt:lpstr>
      <vt:lpstr>9_Default Design</vt:lpstr>
      <vt:lpstr>10_Default Design</vt:lpstr>
      <vt:lpstr>14_Default Design</vt:lpstr>
      <vt:lpstr>Blank Presentation</vt:lpstr>
      <vt:lpstr>1_Executive</vt:lpstr>
      <vt:lpstr>Photo Editor Photo</vt:lpstr>
      <vt:lpstr>Chart</vt:lpstr>
      <vt:lpstr>PowerPoint Presentation</vt:lpstr>
      <vt:lpstr>                 </vt:lpstr>
      <vt:lpstr>Kosten van ziekten 2011</vt:lpstr>
      <vt:lpstr>Kosten psychische stoornissen</vt:lpstr>
      <vt:lpstr>….. kosten en welzijn ……  William Utermohlen (*1933-†2007) </vt:lpstr>
      <vt:lpstr>Portraits from the mind, vernietiging van het zelfbeeld</vt:lpstr>
      <vt:lpstr>In 1907 geeft Alzheimer voor het eerst een accurate beschrijving van de symptomen van patiënte Auguste Deter, en haar neuropathologie  </vt:lpstr>
      <vt:lpstr>Het oorspronkelijke artikel door Alois Alzheimer uit 1907 in het “Algemeine Zeitschrift für Psychiatrie” (3 pagina’s)</vt:lpstr>
      <vt:lpstr>Titel publicatie van Alois Alzheimer 1907</vt:lpstr>
      <vt:lpstr>Alzheimer: de eerste beschrijving van de symptomen</vt:lpstr>
      <vt:lpstr>Alzheimer  Pathologie: hersenatrofie en neurofibrillaire tangles</vt:lpstr>
      <vt:lpstr>Alzheimer Pathologie amyloide plaques in cortex en hippocampus</vt:lpstr>
      <vt:lpstr>Alzheimer’s disease: het begin van een eeuw onderzoek</vt:lpstr>
      <vt:lpstr>PowerPoint Presentation</vt:lpstr>
      <vt:lpstr>PowerPoint Presentation</vt:lpstr>
      <vt:lpstr>Massale celsterfte met tau eiwit aggregatie in het cellichaam van de neuronen   Entorhinale cortex een sleutelstructuur voor geheugen </vt:lpstr>
      <vt:lpstr>Amyloide plaques in de temporale schors van een Alzheimer patient (King silver stain)</vt:lpstr>
      <vt:lpstr>Amyloid plaque in Alzheimer brein, parahippocampal cortex</vt:lpstr>
      <vt:lpstr>Amyloid-β vorming als afsplitsing product van het voorloper eiwit (amyloid precursor protein APP)</vt:lpstr>
      <vt:lpstr>Aβ slaat neer buiten de zenuwcel en vormt aggregaten die toxisch zijn voor de zenuwcel</vt:lpstr>
      <vt:lpstr>In vivo method for amyloid production and clearance</vt:lpstr>
      <vt:lpstr>Same production but decreased clearance of Aβ in Alzheimer’s disease compared to age-matched controls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… en wat doen we er aan?</vt:lpstr>
      <vt:lpstr>Een sleutelrol voor de synaps in de pathogenese van Alzheimer  </vt:lpstr>
      <vt:lpstr>Principe van de calciumhomeostase en excitotoxische celdood. Overstimulering door de neurotransmitter glutamaat</vt:lpstr>
      <vt:lpstr>Calcium instroom na stimulering van de NMDA receptor door glutamaat  Principe van NMDA blokkade als medicijn tegen Alzheimer: Memantine</vt:lpstr>
      <vt:lpstr>PowerPoint Presentation</vt:lpstr>
      <vt:lpstr>Diermodel voor het testen van Alzheimer medicijnen</vt:lpstr>
      <vt:lpstr>PowerPoint Presentation</vt:lpstr>
      <vt:lpstr>PowerPoint Presentation</vt:lpstr>
      <vt:lpstr>Significant Benefit on Cognition  (Severe Impairment Battery)</vt:lpstr>
      <vt:lpstr>Jammer, en wat nu?</vt:lpstr>
      <vt:lpstr>PowerPoint Presentation</vt:lpstr>
      <vt:lpstr>Amyloid neerslag en optreden van dementie in de tijd</vt:lpstr>
      <vt:lpstr>Probleem bij de wortel aanpakken</vt:lpstr>
      <vt:lpstr>PowerPoint Presentation</vt:lpstr>
      <vt:lpstr>Aβ oligomers with binding of anti-amyloid pentapeptide PN22 at the site of strongest amyloid interaction</vt:lpstr>
      <vt:lpstr>PowerPoint Presentation</vt:lpstr>
      <vt:lpstr>Dat duurt nog wel even. Wat kan ik nu doen?</vt:lpstr>
      <vt:lpstr>PowerPoint Presentation</vt:lpstr>
      <vt:lpstr>Bloed voorziening hersenen essentieel voor hersenfunctie  Zenuwcel direct afhankelijk van glucose en zuurstof voor energie productie (denk aan beroerte of TIA)</vt:lpstr>
      <vt:lpstr>Microvasculatuur in de hersenschors en bouw van de bloed-hersenbarriere. Let op de afgesloten endotheelcel</vt:lpstr>
      <vt:lpstr>PowerPoint Presentation</vt:lpstr>
      <vt:lpstr>PowerPoint Presentation</vt:lpstr>
      <vt:lpstr>Microvasculaire degeneratie meer dan verdubbeld in Alzheimer en Parkinson met dementie</vt:lpstr>
      <vt:lpstr> Capillairwand degenereert langzaam bij veroudering  Deze vaatdegeneratie is twee maal zo groot bij Alzheimer    Vaatdegeneratie sterk afhankelijk van hoge bloeddruk, voeding (en aanleg)  Degeneratie bloed-hersenbarriere leidt tot afname glucose aanvoer en afname amyloid verwijdering  Vaatdegeneratie leidt tot energieverlies en faciliteert neurodegeneratie bij Alzheimer (maar is waarschijnlijk niet de primaire oorzaak)  Goede nieuws: verbeteren vaatconditie leent zich goed voor behandeling</vt:lpstr>
    </vt:vector>
  </TitlesOfParts>
  <Company>RUG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Het Alzheimer Enigma</dc:title>
  <dc:creator>Paul Luiten</dc:creator>
  <cp:lastModifiedBy>Paul Luiten</cp:lastModifiedBy>
  <cp:revision>45</cp:revision>
  <dcterms:created xsi:type="dcterms:W3CDTF">2015-08-10T10:10:54Z</dcterms:created>
  <dcterms:modified xsi:type="dcterms:W3CDTF">2015-10-20T12:01:53Z</dcterms:modified>
</cp:coreProperties>
</file>